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7" r:id="rId1"/>
  </p:sldMasterIdLst>
  <p:notesMasterIdLst>
    <p:notesMasterId r:id="rId23"/>
  </p:notesMasterIdLst>
  <p:sldIdLst>
    <p:sldId id="285" r:id="rId2"/>
    <p:sldId id="275" r:id="rId3"/>
    <p:sldId id="276" r:id="rId4"/>
    <p:sldId id="257" r:id="rId5"/>
    <p:sldId id="282" r:id="rId6"/>
    <p:sldId id="266" r:id="rId7"/>
    <p:sldId id="265" r:id="rId8"/>
    <p:sldId id="268" r:id="rId9"/>
    <p:sldId id="269" r:id="rId10"/>
    <p:sldId id="277" r:id="rId11"/>
    <p:sldId id="270" r:id="rId12"/>
    <p:sldId id="293" r:id="rId13"/>
    <p:sldId id="287" r:id="rId14"/>
    <p:sldId id="281" r:id="rId15"/>
    <p:sldId id="288" r:id="rId16"/>
    <p:sldId id="280" r:id="rId17"/>
    <p:sldId id="274" r:id="rId18"/>
    <p:sldId id="283" r:id="rId19"/>
    <p:sldId id="291" r:id="rId20"/>
    <p:sldId id="267"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7DB77-26F1-4F73-A546-EA44C859618E}" v="116" dt="2023-04-26T02:12:16.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6" autoAdjust="0"/>
    <p:restoredTop sz="94660"/>
  </p:normalViewPr>
  <p:slideViewPr>
    <p:cSldViewPr snapToGrid="0">
      <p:cViewPr varScale="1">
        <p:scale>
          <a:sx n="79" d="100"/>
          <a:sy n="79" d="100"/>
        </p:scale>
        <p:origin x="10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dirty="0"/>
              <a:t>MODEL ACCURACY</a:t>
            </a:r>
          </a:p>
        </c:rich>
      </c:tx>
      <c:layout>
        <c:manualLayout>
          <c:xMode val="edge"/>
          <c:yMode val="edge"/>
          <c:x val="0.39847252205453909"/>
          <c:y val="9.725377879396103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CNN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Multiclass</c:v>
                </c:pt>
                <c:pt idx="1">
                  <c:v>Giloma vs No tumor</c:v>
                </c:pt>
                <c:pt idx="2">
                  <c:v>Meningioma vs No tumor</c:v>
                </c:pt>
                <c:pt idx="3">
                  <c:v>Pituitary vs No tumor</c:v>
                </c:pt>
              </c:strCache>
            </c:strRef>
          </c:cat>
          <c:val>
            <c:numRef>
              <c:f>Sheet1!$B$2:$B$5</c:f>
              <c:numCache>
                <c:formatCode>General</c:formatCode>
                <c:ptCount val="4"/>
                <c:pt idx="0">
                  <c:v>0.88200000000000001</c:v>
                </c:pt>
                <c:pt idx="1">
                  <c:v>0.58499999999999996</c:v>
                </c:pt>
                <c:pt idx="2">
                  <c:v>0.77200000000000002</c:v>
                </c:pt>
                <c:pt idx="3">
                  <c:v>0.88200000000000001</c:v>
                </c:pt>
              </c:numCache>
            </c:numRef>
          </c:val>
          <c:extLst>
            <c:ext xmlns:c16="http://schemas.microsoft.com/office/drawing/2014/chart" uri="{C3380CC4-5D6E-409C-BE32-E72D297353CC}">
              <c16:uniqueId val="{00000000-D017-4DF2-9B54-E82E1DDECC75}"/>
            </c:ext>
          </c:extLst>
        </c:ser>
        <c:ser>
          <c:idx val="1"/>
          <c:order val="1"/>
          <c:tx>
            <c:strRef>
              <c:f>Sheet1!$C$1</c:f>
              <c:strCache>
                <c:ptCount val="1"/>
                <c:pt idx="0">
                  <c:v>RANDOM FOREST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Multiclass</c:v>
                </c:pt>
                <c:pt idx="1">
                  <c:v>Giloma vs No tumor</c:v>
                </c:pt>
                <c:pt idx="2">
                  <c:v>Meningioma vs No tumor</c:v>
                </c:pt>
                <c:pt idx="3">
                  <c:v>Pituitary vs No tumor</c:v>
                </c:pt>
              </c:strCache>
            </c:strRef>
          </c:cat>
          <c:val>
            <c:numRef>
              <c:f>Sheet1!$C$2:$C$5</c:f>
              <c:numCache>
                <c:formatCode>General</c:formatCode>
                <c:ptCount val="4"/>
                <c:pt idx="0">
                  <c:v>2.9000000000000001E-2</c:v>
                </c:pt>
                <c:pt idx="1">
                  <c:v>0.20599999999999999</c:v>
                </c:pt>
                <c:pt idx="2">
                  <c:v>0.19400000000000001</c:v>
                </c:pt>
                <c:pt idx="3">
                  <c:v>0.19</c:v>
                </c:pt>
              </c:numCache>
            </c:numRef>
          </c:val>
          <c:extLst>
            <c:ext xmlns:c16="http://schemas.microsoft.com/office/drawing/2014/chart" uri="{C3380CC4-5D6E-409C-BE32-E72D297353CC}">
              <c16:uniqueId val="{00000001-D017-4DF2-9B54-E82E1DDECC75}"/>
            </c:ext>
          </c:extLst>
        </c:ser>
        <c:dLbls>
          <c:dLblPos val="outEnd"/>
          <c:showLegendKey val="0"/>
          <c:showVal val="1"/>
          <c:showCatName val="0"/>
          <c:showSerName val="0"/>
          <c:showPercent val="0"/>
          <c:showBubbleSize val="0"/>
        </c:dLbls>
        <c:gapWidth val="100"/>
        <c:overlap val="-24"/>
        <c:axId val="696489072"/>
        <c:axId val="696490992"/>
      </c:barChart>
      <c:catAx>
        <c:axId val="6964890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490992"/>
        <c:crosses val="autoZero"/>
        <c:auto val="0"/>
        <c:lblAlgn val="ctr"/>
        <c:lblOffset val="100"/>
        <c:noMultiLvlLbl val="0"/>
      </c:catAx>
      <c:valAx>
        <c:axId val="6964909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489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g"/><Relationship Id="rId4" Type="http://schemas.openxmlformats.org/officeDocument/2006/relationships/image" Target="../media/image2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g"/><Relationship Id="rId4" Type="http://schemas.openxmlformats.org/officeDocument/2006/relationships/image" Target="../media/image2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EBAAD-F606-4770-B3CF-2AE824BD6559}"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5D0B58B6-15A1-4BF1-AEF2-321EC6606461}">
      <dgm:prSet/>
      <dgm:spPr/>
      <dgm:t>
        <a:bodyPr/>
        <a:lstStyle/>
        <a:p>
          <a:r>
            <a:rPr lang="en-US" b="1"/>
            <a:t>Issues</a:t>
          </a:r>
          <a:endParaRPr lang="en-US" b="1" dirty="0"/>
        </a:p>
      </dgm:t>
    </dgm:pt>
    <dgm:pt modelId="{145312DB-31BE-4339-A4EE-96D0AE4B068A}" type="parTrans" cxnId="{10B54E4C-0DB1-4F7B-9218-C8319D49E79E}">
      <dgm:prSet/>
      <dgm:spPr/>
      <dgm:t>
        <a:bodyPr/>
        <a:lstStyle/>
        <a:p>
          <a:endParaRPr lang="en-US"/>
        </a:p>
      </dgm:t>
    </dgm:pt>
    <dgm:pt modelId="{B3063C03-DC79-4A37-BF70-CCB343E9D7F7}" type="sibTrans" cxnId="{10B54E4C-0DB1-4F7B-9218-C8319D49E79E}">
      <dgm:prSet/>
      <dgm:spPr/>
      <dgm:t>
        <a:bodyPr/>
        <a:lstStyle/>
        <a:p>
          <a:endParaRPr lang="en-US"/>
        </a:p>
      </dgm:t>
    </dgm:pt>
    <dgm:pt modelId="{AC83B37B-A550-4462-B508-9D837C4DCD6B}">
      <dgm:prSet/>
      <dgm:spPr/>
      <dgm:t>
        <a:bodyPr/>
        <a:lstStyle/>
        <a:p>
          <a:r>
            <a:rPr lang="en-US" b="1"/>
            <a:t>Problem Statement</a:t>
          </a:r>
          <a:endParaRPr lang="en-US" b="1" dirty="0"/>
        </a:p>
      </dgm:t>
    </dgm:pt>
    <dgm:pt modelId="{2006377D-4AEB-4778-BE19-CDCF7D010031}" type="parTrans" cxnId="{CBAE262C-7C36-49F1-B13A-7B1E3D590735}">
      <dgm:prSet/>
      <dgm:spPr/>
      <dgm:t>
        <a:bodyPr/>
        <a:lstStyle/>
        <a:p>
          <a:endParaRPr lang="en-US"/>
        </a:p>
      </dgm:t>
    </dgm:pt>
    <dgm:pt modelId="{93373F07-BD4F-4525-84DF-CBCB49F150B5}" type="sibTrans" cxnId="{CBAE262C-7C36-49F1-B13A-7B1E3D590735}">
      <dgm:prSet/>
      <dgm:spPr/>
      <dgm:t>
        <a:bodyPr/>
        <a:lstStyle/>
        <a:p>
          <a:endParaRPr lang="en-US"/>
        </a:p>
      </dgm:t>
    </dgm:pt>
    <dgm:pt modelId="{47C013A6-03C6-41B0-AB23-92F0A55A7804}">
      <dgm:prSet/>
      <dgm:spPr/>
      <dgm:t>
        <a:bodyPr/>
        <a:lstStyle/>
        <a:p>
          <a:r>
            <a:rPr lang="en-CA" b="1"/>
            <a:t>EDA</a:t>
          </a:r>
          <a:endParaRPr lang="en-US" b="1" dirty="0"/>
        </a:p>
      </dgm:t>
    </dgm:pt>
    <dgm:pt modelId="{7FB94760-66B6-4D94-B0D7-89027FA03BEA}" type="parTrans" cxnId="{800325E2-EF2A-4F46-B849-87B22305EB14}">
      <dgm:prSet/>
      <dgm:spPr/>
      <dgm:t>
        <a:bodyPr/>
        <a:lstStyle/>
        <a:p>
          <a:endParaRPr lang="en-US"/>
        </a:p>
      </dgm:t>
    </dgm:pt>
    <dgm:pt modelId="{E11C9051-4ABF-4774-A32B-401C6FD32FA2}" type="sibTrans" cxnId="{800325E2-EF2A-4F46-B849-87B22305EB14}">
      <dgm:prSet/>
      <dgm:spPr/>
      <dgm:t>
        <a:bodyPr/>
        <a:lstStyle/>
        <a:p>
          <a:endParaRPr lang="en-US"/>
        </a:p>
      </dgm:t>
    </dgm:pt>
    <dgm:pt modelId="{75C3C48F-987E-46BE-B6B3-A69F4DE55C41}">
      <dgm:prSet/>
      <dgm:spPr/>
      <dgm:t>
        <a:bodyPr/>
        <a:lstStyle/>
        <a:p>
          <a:r>
            <a:rPr lang="en-CA" b="1"/>
            <a:t>Modeling</a:t>
          </a:r>
          <a:endParaRPr lang="en-US" b="1" dirty="0"/>
        </a:p>
      </dgm:t>
    </dgm:pt>
    <dgm:pt modelId="{E4C5CD36-4DEC-41FB-B6AF-A96C1F364CDC}" type="parTrans" cxnId="{0B99D185-6C5A-48A4-A801-CE9D8738F6D1}">
      <dgm:prSet/>
      <dgm:spPr/>
      <dgm:t>
        <a:bodyPr/>
        <a:lstStyle/>
        <a:p>
          <a:endParaRPr lang="en-US"/>
        </a:p>
      </dgm:t>
    </dgm:pt>
    <dgm:pt modelId="{6E4A43BE-1E2E-488C-B76B-F669DC5883D8}" type="sibTrans" cxnId="{0B99D185-6C5A-48A4-A801-CE9D8738F6D1}">
      <dgm:prSet/>
      <dgm:spPr/>
      <dgm:t>
        <a:bodyPr/>
        <a:lstStyle/>
        <a:p>
          <a:endParaRPr lang="en-US"/>
        </a:p>
      </dgm:t>
    </dgm:pt>
    <dgm:pt modelId="{622E7DA2-ABBB-43FC-BE47-DCC7259F2EC1}">
      <dgm:prSet/>
      <dgm:spPr/>
      <dgm:t>
        <a:bodyPr/>
        <a:lstStyle/>
        <a:p>
          <a:r>
            <a:rPr lang="en-CA" b="1"/>
            <a:t>Conclusion</a:t>
          </a:r>
          <a:endParaRPr lang="en-US" b="1" dirty="0"/>
        </a:p>
      </dgm:t>
    </dgm:pt>
    <dgm:pt modelId="{43D10648-4E1D-4A9C-A7EE-75FD1B18EE59}" type="parTrans" cxnId="{B56B20E9-526A-43CD-85DD-64CA32301E14}">
      <dgm:prSet/>
      <dgm:spPr/>
      <dgm:t>
        <a:bodyPr/>
        <a:lstStyle/>
        <a:p>
          <a:endParaRPr lang="en-US"/>
        </a:p>
      </dgm:t>
    </dgm:pt>
    <dgm:pt modelId="{17BA0CD7-F435-4D8F-9F4E-1610F9CAEF60}" type="sibTrans" cxnId="{B56B20E9-526A-43CD-85DD-64CA32301E14}">
      <dgm:prSet/>
      <dgm:spPr/>
      <dgm:t>
        <a:bodyPr/>
        <a:lstStyle/>
        <a:p>
          <a:endParaRPr lang="en-US"/>
        </a:p>
      </dgm:t>
    </dgm:pt>
    <dgm:pt modelId="{8D7C6EA0-62B8-4FBA-8B1A-F10EBFA3915C}">
      <dgm:prSet/>
      <dgm:spPr/>
      <dgm:t>
        <a:bodyPr/>
        <a:lstStyle/>
        <a:p>
          <a:r>
            <a:rPr lang="en-CA" b="1"/>
            <a:t>Deployment</a:t>
          </a:r>
          <a:endParaRPr lang="en-US" b="1" dirty="0"/>
        </a:p>
      </dgm:t>
    </dgm:pt>
    <dgm:pt modelId="{4B81102D-08F3-4D8E-8380-7A67DD3C3437}" type="parTrans" cxnId="{D0EAA251-0F84-431A-8220-218CAD26F8A0}">
      <dgm:prSet/>
      <dgm:spPr/>
      <dgm:t>
        <a:bodyPr/>
        <a:lstStyle/>
        <a:p>
          <a:endParaRPr lang="en-US"/>
        </a:p>
      </dgm:t>
    </dgm:pt>
    <dgm:pt modelId="{E86DE48D-28BF-4A23-9101-DD189E23CB4F}" type="sibTrans" cxnId="{D0EAA251-0F84-431A-8220-218CAD26F8A0}">
      <dgm:prSet/>
      <dgm:spPr/>
      <dgm:t>
        <a:bodyPr/>
        <a:lstStyle/>
        <a:p>
          <a:endParaRPr lang="en-US"/>
        </a:p>
      </dgm:t>
    </dgm:pt>
    <dgm:pt modelId="{0DF9E17D-2264-4875-BBAB-1E744E5444FB}">
      <dgm:prSet/>
      <dgm:spPr/>
      <dgm:t>
        <a:bodyPr/>
        <a:lstStyle/>
        <a:p>
          <a:r>
            <a:rPr lang="en-US" b="1"/>
            <a:t>Future Work</a:t>
          </a:r>
          <a:endParaRPr lang="en-US" b="1" dirty="0"/>
        </a:p>
      </dgm:t>
    </dgm:pt>
    <dgm:pt modelId="{E6897067-52E3-4E63-90F4-B3BE2C7DE062}" type="parTrans" cxnId="{AF772495-9014-4367-99C5-9087B8709B03}">
      <dgm:prSet/>
      <dgm:spPr/>
      <dgm:t>
        <a:bodyPr/>
        <a:lstStyle/>
        <a:p>
          <a:endParaRPr lang="en-US"/>
        </a:p>
      </dgm:t>
    </dgm:pt>
    <dgm:pt modelId="{7997AFDC-AA52-4914-8E5A-1DB3A385C151}" type="sibTrans" cxnId="{AF772495-9014-4367-99C5-9087B8709B03}">
      <dgm:prSet/>
      <dgm:spPr/>
      <dgm:t>
        <a:bodyPr/>
        <a:lstStyle/>
        <a:p>
          <a:endParaRPr lang="en-US"/>
        </a:p>
      </dgm:t>
    </dgm:pt>
    <dgm:pt modelId="{926F8FC2-5422-4C1B-9569-5E134CD52A53}">
      <dgm:prSet/>
      <dgm:spPr/>
      <dgm:t>
        <a:bodyPr/>
        <a:lstStyle/>
        <a:p>
          <a:r>
            <a:rPr lang="en-CA" b="1"/>
            <a:t>References</a:t>
          </a:r>
          <a:endParaRPr lang="en-US" b="1" dirty="0"/>
        </a:p>
      </dgm:t>
    </dgm:pt>
    <dgm:pt modelId="{6EE906F1-031D-4F6D-BE0F-D511CD30BB22}" type="parTrans" cxnId="{DFEEE133-EB21-457B-876E-4CC34AF3A207}">
      <dgm:prSet/>
      <dgm:spPr/>
      <dgm:t>
        <a:bodyPr/>
        <a:lstStyle/>
        <a:p>
          <a:endParaRPr lang="en-US"/>
        </a:p>
      </dgm:t>
    </dgm:pt>
    <dgm:pt modelId="{6BA31490-018C-4DCD-ADB8-6110AEED1C4A}" type="sibTrans" cxnId="{DFEEE133-EB21-457B-876E-4CC34AF3A207}">
      <dgm:prSet/>
      <dgm:spPr/>
      <dgm:t>
        <a:bodyPr/>
        <a:lstStyle/>
        <a:p>
          <a:endParaRPr lang="en-US"/>
        </a:p>
      </dgm:t>
    </dgm:pt>
    <dgm:pt modelId="{BC9CB240-E33D-4762-A70D-BEB54E79DFED}">
      <dgm:prSet/>
      <dgm:spPr/>
      <dgm:t>
        <a:bodyPr/>
        <a:lstStyle/>
        <a:p>
          <a:r>
            <a:rPr lang="en-CA" b="1"/>
            <a:t>Introduction</a:t>
          </a:r>
          <a:endParaRPr lang="en-US" b="1" dirty="0"/>
        </a:p>
      </dgm:t>
    </dgm:pt>
    <dgm:pt modelId="{1DE1EFC2-4CA1-430F-9CC3-5C62223DFEE8}" type="sibTrans" cxnId="{1F256723-D982-4531-AF63-3563EF82814D}">
      <dgm:prSet/>
      <dgm:spPr/>
      <dgm:t>
        <a:bodyPr/>
        <a:lstStyle/>
        <a:p>
          <a:endParaRPr lang="en-US"/>
        </a:p>
      </dgm:t>
    </dgm:pt>
    <dgm:pt modelId="{555F9312-2B56-4813-950B-B6443C38E662}" type="parTrans" cxnId="{1F256723-D982-4531-AF63-3563EF82814D}">
      <dgm:prSet/>
      <dgm:spPr/>
      <dgm:t>
        <a:bodyPr/>
        <a:lstStyle/>
        <a:p>
          <a:endParaRPr lang="en-US"/>
        </a:p>
      </dgm:t>
    </dgm:pt>
    <dgm:pt modelId="{6D42F478-E64B-48C0-9CB9-32E4E2D6B4BC}">
      <dgm:prSet/>
      <dgm:spPr/>
      <dgm:t>
        <a:bodyPr/>
        <a:lstStyle/>
        <a:p>
          <a:r>
            <a:rPr lang="en-CA" b="1"/>
            <a:t>Dataset description</a:t>
          </a:r>
          <a:endParaRPr lang="en-US" b="1" dirty="0"/>
        </a:p>
      </dgm:t>
    </dgm:pt>
    <dgm:pt modelId="{A46F7B6B-38B0-4410-ABF4-8E72C3737554}" type="sibTrans" cxnId="{E38D863F-9C04-45DE-8F70-6280586712F3}">
      <dgm:prSet/>
      <dgm:spPr/>
      <dgm:t>
        <a:bodyPr/>
        <a:lstStyle/>
        <a:p>
          <a:endParaRPr lang="en-US"/>
        </a:p>
      </dgm:t>
    </dgm:pt>
    <dgm:pt modelId="{980696D8-5308-47BA-8EB8-EEC5F3366B07}" type="parTrans" cxnId="{E38D863F-9C04-45DE-8F70-6280586712F3}">
      <dgm:prSet/>
      <dgm:spPr/>
      <dgm:t>
        <a:bodyPr/>
        <a:lstStyle/>
        <a:p>
          <a:endParaRPr lang="en-US"/>
        </a:p>
      </dgm:t>
    </dgm:pt>
    <dgm:pt modelId="{7AA4D500-5046-46CE-859B-CD26C1197AB3}" type="pres">
      <dgm:prSet presAssocID="{45EEBAAD-F606-4770-B3CF-2AE824BD6559}" presName="diagram" presStyleCnt="0">
        <dgm:presLayoutVars>
          <dgm:dir/>
          <dgm:resizeHandles val="exact"/>
        </dgm:presLayoutVars>
      </dgm:prSet>
      <dgm:spPr/>
    </dgm:pt>
    <dgm:pt modelId="{A924ACFB-DB2E-471D-B7C4-5678A6595A48}" type="pres">
      <dgm:prSet presAssocID="{BC9CB240-E33D-4762-A70D-BEB54E79DFED}" presName="node" presStyleLbl="node1" presStyleIdx="0" presStyleCnt="10" custLinFactNeighborY="3754">
        <dgm:presLayoutVars>
          <dgm:bulletEnabled val="1"/>
        </dgm:presLayoutVars>
      </dgm:prSet>
      <dgm:spPr/>
    </dgm:pt>
    <dgm:pt modelId="{55256967-8619-4A7D-BA57-49E4602B6808}" type="pres">
      <dgm:prSet presAssocID="{1DE1EFC2-4CA1-430F-9CC3-5C62223DFEE8}" presName="sibTrans" presStyleCnt="0"/>
      <dgm:spPr/>
    </dgm:pt>
    <dgm:pt modelId="{2996428A-17C9-4D29-8A23-9BBE79DC4C04}" type="pres">
      <dgm:prSet presAssocID="{5D0B58B6-15A1-4BF1-AEF2-321EC6606461}" presName="node" presStyleLbl="node1" presStyleIdx="1" presStyleCnt="10">
        <dgm:presLayoutVars>
          <dgm:bulletEnabled val="1"/>
        </dgm:presLayoutVars>
      </dgm:prSet>
      <dgm:spPr/>
    </dgm:pt>
    <dgm:pt modelId="{8C0D8A2A-9AD3-4106-809F-70EBC64BBCBD}" type="pres">
      <dgm:prSet presAssocID="{B3063C03-DC79-4A37-BF70-CCB343E9D7F7}" presName="sibTrans" presStyleCnt="0"/>
      <dgm:spPr/>
    </dgm:pt>
    <dgm:pt modelId="{FE9FA7A2-EB58-468A-B379-4C9F71B3FD00}" type="pres">
      <dgm:prSet presAssocID="{AC83B37B-A550-4462-B508-9D837C4DCD6B}" presName="node" presStyleLbl="node1" presStyleIdx="2" presStyleCnt="10">
        <dgm:presLayoutVars>
          <dgm:bulletEnabled val="1"/>
        </dgm:presLayoutVars>
      </dgm:prSet>
      <dgm:spPr/>
    </dgm:pt>
    <dgm:pt modelId="{54484117-F7C1-4002-B976-1E449C6B4627}" type="pres">
      <dgm:prSet presAssocID="{93373F07-BD4F-4525-84DF-CBCB49F150B5}" presName="sibTrans" presStyleCnt="0"/>
      <dgm:spPr/>
    </dgm:pt>
    <dgm:pt modelId="{52A969BF-D664-4302-962B-15D7EB0D0E17}" type="pres">
      <dgm:prSet presAssocID="{6D42F478-E64B-48C0-9CB9-32E4E2D6B4BC}" presName="node" presStyleLbl="node1" presStyleIdx="3" presStyleCnt="10">
        <dgm:presLayoutVars>
          <dgm:bulletEnabled val="1"/>
        </dgm:presLayoutVars>
      </dgm:prSet>
      <dgm:spPr/>
    </dgm:pt>
    <dgm:pt modelId="{AE679C1F-5E6B-4BAD-9BBD-ED129CC30776}" type="pres">
      <dgm:prSet presAssocID="{A46F7B6B-38B0-4410-ABF4-8E72C3737554}" presName="sibTrans" presStyleCnt="0"/>
      <dgm:spPr/>
    </dgm:pt>
    <dgm:pt modelId="{2C85AD1F-5AC7-4316-AC6D-2D77BFB486FC}" type="pres">
      <dgm:prSet presAssocID="{47C013A6-03C6-41B0-AB23-92F0A55A7804}" presName="node" presStyleLbl="node1" presStyleIdx="4" presStyleCnt="10">
        <dgm:presLayoutVars>
          <dgm:bulletEnabled val="1"/>
        </dgm:presLayoutVars>
      </dgm:prSet>
      <dgm:spPr/>
    </dgm:pt>
    <dgm:pt modelId="{A9B6D4B3-970C-4E64-BDB9-1B1743445A58}" type="pres">
      <dgm:prSet presAssocID="{E11C9051-4ABF-4774-A32B-401C6FD32FA2}" presName="sibTrans" presStyleCnt="0"/>
      <dgm:spPr/>
    </dgm:pt>
    <dgm:pt modelId="{CEE086C1-7F08-474C-89A3-6590AC80922F}" type="pres">
      <dgm:prSet presAssocID="{75C3C48F-987E-46BE-B6B3-A69F4DE55C41}" presName="node" presStyleLbl="node1" presStyleIdx="5" presStyleCnt="10">
        <dgm:presLayoutVars>
          <dgm:bulletEnabled val="1"/>
        </dgm:presLayoutVars>
      </dgm:prSet>
      <dgm:spPr/>
    </dgm:pt>
    <dgm:pt modelId="{F32B517A-C9FA-46C3-8085-B14978018C66}" type="pres">
      <dgm:prSet presAssocID="{6E4A43BE-1E2E-488C-B76B-F669DC5883D8}" presName="sibTrans" presStyleCnt="0"/>
      <dgm:spPr/>
    </dgm:pt>
    <dgm:pt modelId="{4FCB3712-4AB2-4035-857D-60900A2D427D}" type="pres">
      <dgm:prSet presAssocID="{622E7DA2-ABBB-43FC-BE47-DCC7259F2EC1}" presName="node" presStyleLbl="node1" presStyleIdx="6" presStyleCnt="10">
        <dgm:presLayoutVars>
          <dgm:bulletEnabled val="1"/>
        </dgm:presLayoutVars>
      </dgm:prSet>
      <dgm:spPr/>
    </dgm:pt>
    <dgm:pt modelId="{97079515-57A8-4D5C-B5C0-5AB4AB496185}" type="pres">
      <dgm:prSet presAssocID="{17BA0CD7-F435-4D8F-9F4E-1610F9CAEF60}" presName="sibTrans" presStyleCnt="0"/>
      <dgm:spPr/>
    </dgm:pt>
    <dgm:pt modelId="{C943BC33-FA3A-42C1-BE6D-3B83690AC142}" type="pres">
      <dgm:prSet presAssocID="{8D7C6EA0-62B8-4FBA-8B1A-F10EBFA3915C}" presName="node" presStyleLbl="node1" presStyleIdx="7" presStyleCnt="10" custLinFactX="15017" custLinFactNeighborX="100000" custLinFactNeighborY="1509">
        <dgm:presLayoutVars>
          <dgm:bulletEnabled val="1"/>
        </dgm:presLayoutVars>
      </dgm:prSet>
      <dgm:spPr/>
    </dgm:pt>
    <dgm:pt modelId="{8318A1FF-0B5D-4113-B4C0-343F701AF363}" type="pres">
      <dgm:prSet presAssocID="{E86DE48D-28BF-4A23-9101-DD189E23CB4F}" presName="sibTrans" presStyleCnt="0"/>
      <dgm:spPr/>
    </dgm:pt>
    <dgm:pt modelId="{A024DEEC-1E84-478F-98BD-369F63D2BB39}" type="pres">
      <dgm:prSet presAssocID="{0DF9E17D-2264-4875-BBAB-1E744E5444FB}" presName="node" presStyleLbl="node1" presStyleIdx="8" presStyleCnt="10" custLinFactX="-6166" custLinFactNeighborX="-100000" custLinFactNeighborY="944">
        <dgm:presLayoutVars>
          <dgm:bulletEnabled val="1"/>
        </dgm:presLayoutVars>
      </dgm:prSet>
      <dgm:spPr/>
    </dgm:pt>
    <dgm:pt modelId="{A703BCBB-8FFA-419D-90BF-CE39BA95B5E6}" type="pres">
      <dgm:prSet presAssocID="{7997AFDC-AA52-4914-8E5A-1DB3A385C151}" presName="sibTrans" presStyleCnt="0"/>
      <dgm:spPr/>
    </dgm:pt>
    <dgm:pt modelId="{CE650567-154C-4401-A94E-50AF66190FBB}" type="pres">
      <dgm:prSet presAssocID="{926F8FC2-5422-4C1B-9569-5E134CD52A53}" presName="node" presStyleLbl="node1" presStyleIdx="9" presStyleCnt="10">
        <dgm:presLayoutVars>
          <dgm:bulletEnabled val="1"/>
        </dgm:presLayoutVars>
      </dgm:prSet>
      <dgm:spPr/>
    </dgm:pt>
  </dgm:ptLst>
  <dgm:cxnLst>
    <dgm:cxn modelId="{F57ADA01-ED19-41AE-A38D-AB2F18F1ED65}" type="presOf" srcId="{75C3C48F-987E-46BE-B6B3-A69F4DE55C41}" destId="{CEE086C1-7F08-474C-89A3-6590AC80922F}" srcOrd="0" destOrd="0" presId="urn:microsoft.com/office/officeart/2005/8/layout/default"/>
    <dgm:cxn modelId="{1722BD13-1C41-403E-AE5D-80DEADD4C585}" type="presOf" srcId="{926F8FC2-5422-4C1B-9569-5E134CD52A53}" destId="{CE650567-154C-4401-A94E-50AF66190FBB}" srcOrd="0" destOrd="0" presId="urn:microsoft.com/office/officeart/2005/8/layout/default"/>
    <dgm:cxn modelId="{E19BE51E-77B8-49B7-A235-790D661CB983}" type="presOf" srcId="{8D7C6EA0-62B8-4FBA-8B1A-F10EBFA3915C}" destId="{C943BC33-FA3A-42C1-BE6D-3B83690AC142}" srcOrd="0" destOrd="0" presId="urn:microsoft.com/office/officeart/2005/8/layout/default"/>
    <dgm:cxn modelId="{EBA4AA1F-CF36-4A5C-A429-F4768CF77FCC}" type="presOf" srcId="{45EEBAAD-F606-4770-B3CF-2AE824BD6559}" destId="{7AA4D500-5046-46CE-859B-CD26C1197AB3}" srcOrd="0" destOrd="0" presId="urn:microsoft.com/office/officeart/2005/8/layout/default"/>
    <dgm:cxn modelId="{1F256723-D982-4531-AF63-3563EF82814D}" srcId="{45EEBAAD-F606-4770-B3CF-2AE824BD6559}" destId="{BC9CB240-E33D-4762-A70D-BEB54E79DFED}" srcOrd="0" destOrd="0" parTransId="{555F9312-2B56-4813-950B-B6443C38E662}" sibTransId="{1DE1EFC2-4CA1-430F-9CC3-5C62223DFEE8}"/>
    <dgm:cxn modelId="{009D792B-74E9-435D-93C7-EA668B477608}" type="presOf" srcId="{BC9CB240-E33D-4762-A70D-BEB54E79DFED}" destId="{A924ACFB-DB2E-471D-B7C4-5678A6595A48}" srcOrd="0" destOrd="0" presId="urn:microsoft.com/office/officeart/2005/8/layout/default"/>
    <dgm:cxn modelId="{CBAE262C-7C36-49F1-B13A-7B1E3D590735}" srcId="{45EEBAAD-F606-4770-B3CF-2AE824BD6559}" destId="{AC83B37B-A550-4462-B508-9D837C4DCD6B}" srcOrd="2" destOrd="0" parTransId="{2006377D-4AEB-4778-BE19-CDCF7D010031}" sibTransId="{93373F07-BD4F-4525-84DF-CBCB49F150B5}"/>
    <dgm:cxn modelId="{DFEEE133-EB21-457B-876E-4CC34AF3A207}" srcId="{45EEBAAD-F606-4770-B3CF-2AE824BD6559}" destId="{926F8FC2-5422-4C1B-9569-5E134CD52A53}" srcOrd="9" destOrd="0" parTransId="{6EE906F1-031D-4F6D-BE0F-D511CD30BB22}" sibTransId="{6BA31490-018C-4DCD-ADB8-6110AEED1C4A}"/>
    <dgm:cxn modelId="{E38D863F-9C04-45DE-8F70-6280586712F3}" srcId="{45EEBAAD-F606-4770-B3CF-2AE824BD6559}" destId="{6D42F478-E64B-48C0-9CB9-32E4E2D6B4BC}" srcOrd="3" destOrd="0" parTransId="{980696D8-5308-47BA-8EB8-EEC5F3366B07}" sibTransId="{A46F7B6B-38B0-4410-ABF4-8E72C3737554}"/>
    <dgm:cxn modelId="{6392F162-4051-404F-AB7F-A05AD92789E6}" type="presOf" srcId="{5D0B58B6-15A1-4BF1-AEF2-321EC6606461}" destId="{2996428A-17C9-4D29-8A23-9BBE79DC4C04}" srcOrd="0" destOrd="0" presId="urn:microsoft.com/office/officeart/2005/8/layout/default"/>
    <dgm:cxn modelId="{10B54E4C-0DB1-4F7B-9218-C8319D49E79E}" srcId="{45EEBAAD-F606-4770-B3CF-2AE824BD6559}" destId="{5D0B58B6-15A1-4BF1-AEF2-321EC6606461}" srcOrd="1" destOrd="0" parTransId="{145312DB-31BE-4339-A4EE-96D0AE4B068A}" sibTransId="{B3063C03-DC79-4A37-BF70-CCB343E9D7F7}"/>
    <dgm:cxn modelId="{D0EAA251-0F84-431A-8220-218CAD26F8A0}" srcId="{45EEBAAD-F606-4770-B3CF-2AE824BD6559}" destId="{8D7C6EA0-62B8-4FBA-8B1A-F10EBFA3915C}" srcOrd="7" destOrd="0" parTransId="{4B81102D-08F3-4D8E-8380-7A67DD3C3437}" sibTransId="{E86DE48D-28BF-4A23-9101-DD189E23CB4F}"/>
    <dgm:cxn modelId="{0B99D185-6C5A-48A4-A801-CE9D8738F6D1}" srcId="{45EEBAAD-F606-4770-B3CF-2AE824BD6559}" destId="{75C3C48F-987E-46BE-B6B3-A69F4DE55C41}" srcOrd="5" destOrd="0" parTransId="{E4C5CD36-4DEC-41FB-B6AF-A96C1F364CDC}" sibTransId="{6E4A43BE-1E2E-488C-B76B-F669DC5883D8}"/>
    <dgm:cxn modelId="{EF661991-8950-437E-B419-8D3BEFF8965B}" type="presOf" srcId="{AC83B37B-A550-4462-B508-9D837C4DCD6B}" destId="{FE9FA7A2-EB58-468A-B379-4C9F71B3FD00}" srcOrd="0" destOrd="0" presId="urn:microsoft.com/office/officeart/2005/8/layout/default"/>
    <dgm:cxn modelId="{AF772495-9014-4367-99C5-9087B8709B03}" srcId="{45EEBAAD-F606-4770-B3CF-2AE824BD6559}" destId="{0DF9E17D-2264-4875-BBAB-1E744E5444FB}" srcOrd="8" destOrd="0" parTransId="{E6897067-52E3-4E63-90F4-B3BE2C7DE062}" sibTransId="{7997AFDC-AA52-4914-8E5A-1DB3A385C151}"/>
    <dgm:cxn modelId="{9FCF0BBE-316D-4C18-8526-C339BA86E947}" type="presOf" srcId="{6D42F478-E64B-48C0-9CB9-32E4E2D6B4BC}" destId="{52A969BF-D664-4302-962B-15D7EB0D0E17}" srcOrd="0" destOrd="0" presId="urn:microsoft.com/office/officeart/2005/8/layout/default"/>
    <dgm:cxn modelId="{CCF31ABE-FB50-4694-84E7-032C933F1D91}" type="presOf" srcId="{47C013A6-03C6-41B0-AB23-92F0A55A7804}" destId="{2C85AD1F-5AC7-4316-AC6D-2D77BFB486FC}" srcOrd="0" destOrd="0" presId="urn:microsoft.com/office/officeart/2005/8/layout/default"/>
    <dgm:cxn modelId="{96B1AEE1-7AF7-4238-8818-243B2757A584}" type="presOf" srcId="{0DF9E17D-2264-4875-BBAB-1E744E5444FB}" destId="{A024DEEC-1E84-478F-98BD-369F63D2BB39}" srcOrd="0" destOrd="0" presId="urn:microsoft.com/office/officeart/2005/8/layout/default"/>
    <dgm:cxn modelId="{800325E2-EF2A-4F46-B849-87B22305EB14}" srcId="{45EEBAAD-F606-4770-B3CF-2AE824BD6559}" destId="{47C013A6-03C6-41B0-AB23-92F0A55A7804}" srcOrd="4" destOrd="0" parTransId="{7FB94760-66B6-4D94-B0D7-89027FA03BEA}" sibTransId="{E11C9051-4ABF-4774-A32B-401C6FD32FA2}"/>
    <dgm:cxn modelId="{B56B20E9-526A-43CD-85DD-64CA32301E14}" srcId="{45EEBAAD-F606-4770-B3CF-2AE824BD6559}" destId="{622E7DA2-ABBB-43FC-BE47-DCC7259F2EC1}" srcOrd="6" destOrd="0" parTransId="{43D10648-4E1D-4A9C-A7EE-75FD1B18EE59}" sibTransId="{17BA0CD7-F435-4D8F-9F4E-1610F9CAEF60}"/>
    <dgm:cxn modelId="{797459E9-B67E-428E-AB09-7820268458D6}" type="presOf" srcId="{622E7DA2-ABBB-43FC-BE47-DCC7259F2EC1}" destId="{4FCB3712-4AB2-4035-857D-60900A2D427D}" srcOrd="0" destOrd="0" presId="urn:microsoft.com/office/officeart/2005/8/layout/default"/>
    <dgm:cxn modelId="{3881925E-3340-49DD-8A16-E6C1F9147408}" type="presParOf" srcId="{7AA4D500-5046-46CE-859B-CD26C1197AB3}" destId="{A924ACFB-DB2E-471D-B7C4-5678A6595A48}" srcOrd="0" destOrd="0" presId="urn:microsoft.com/office/officeart/2005/8/layout/default"/>
    <dgm:cxn modelId="{80ECF8A7-4A9E-4608-A4FD-691203A7A992}" type="presParOf" srcId="{7AA4D500-5046-46CE-859B-CD26C1197AB3}" destId="{55256967-8619-4A7D-BA57-49E4602B6808}" srcOrd="1" destOrd="0" presId="urn:microsoft.com/office/officeart/2005/8/layout/default"/>
    <dgm:cxn modelId="{5E843C36-5C87-4325-98E4-3EDCC40F79DD}" type="presParOf" srcId="{7AA4D500-5046-46CE-859B-CD26C1197AB3}" destId="{2996428A-17C9-4D29-8A23-9BBE79DC4C04}" srcOrd="2" destOrd="0" presId="urn:microsoft.com/office/officeart/2005/8/layout/default"/>
    <dgm:cxn modelId="{3520ED3E-6312-4622-85B9-E32DE88FE5C7}" type="presParOf" srcId="{7AA4D500-5046-46CE-859B-CD26C1197AB3}" destId="{8C0D8A2A-9AD3-4106-809F-70EBC64BBCBD}" srcOrd="3" destOrd="0" presId="urn:microsoft.com/office/officeart/2005/8/layout/default"/>
    <dgm:cxn modelId="{863A5E6B-20C6-47C2-A8C1-43E9EB557023}" type="presParOf" srcId="{7AA4D500-5046-46CE-859B-CD26C1197AB3}" destId="{FE9FA7A2-EB58-468A-B379-4C9F71B3FD00}" srcOrd="4" destOrd="0" presId="urn:microsoft.com/office/officeart/2005/8/layout/default"/>
    <dgm:cxn modelId="{FDD7E923-5AB8-4395-A4C2-281EC77C0857}" type="presParOf" srcId="{7AA4D500-5046-46CE-859B-CD26C1197AB3}" destId="{54484117-F7C1-4002-B976-1E449C6B4627}" srcOrd="5" destOrd="0" presId="urn:microsoft.com/office/officeart/2005/8/layout/default"/>
    <dgm:cxn modelId="{86F4CBEF-09BE-4E3E-8BB3-A7FDF615A14D}" type="presParOf" srcId="{7AA4D500-5046-46CE-859B-CD26C1197AB3}" destId="{52A969BF-D664-4302-962B-15D7EB0D0E17}" srcOrd="6" destOrd="0" presId="urn:microsoft.com/office/officeart/2005/8/layout/default"/>
    <dgm:cxn modelId="{317F8863-02C2-458A-8D80-BFD48225830B}" type="presParOf" srcId="{7AA4D500-5046-46CE-859B-CD26C1197AB3}" destId="{AE679C1F-5E6B-4BAD-9BBD-ED129CC30776}" srcOrd="7" destOrd="0" presId="urn:microsoft.com/office/officeart/2005/8/layout/default"/>
    <dgm:cxn modelId="{77667D0D-0585-496C-B0F7-99A616FB26EB}" type="presParOf" srcId="{7AA4D500-5046-46CE-859B-CD26C1197AB3}" destId="{2C85AD1F-5AC7-4316-AC6D-2D77BFB486FC}" srcOrd="8" destOrd="0" presId="urn:microsoft.com/office/officeart/2005/8/layout/default"/>
    <dgm:cxn modelId="{47414C91-220F-4C5B-BB98-AC5FC552DA48}" type="presParOf" srcId="{7AA4D500-5046-46CE-859B-CD26C1197AB3}" destId="{A9B6D4B3-970C-4E64-BDB9-1B1743445A58}" srcOrd="9" destOrd="0" presId="urn:microsoft.com/office/officeart/2005/8/layout/default"/>
    <dgm:cxn modelId="{5BDD5F42-1D0C-4169-9E7A-D0A50CF6FE80}" type="presParOf" srcId="{7AA4D500-5046-46CE-859B-CD26C1197AB3}" destId="{CEE086C1-7F08-474C-89A3-6590AC80922F}" srcOrd="10" destOrd="0" presId="urn:microsoft.com/office/officeart/2005/8/layout/default"/>
    <dgm:cxn modelId="{C753AE2B-EA72-4410-8EA8-BD097DC868D4}" type="presParOf" srcId="{7AA4D500-5046-46CE-859B-CD26C1197AB3}" destId="{F32B517A-C9FA-46C3-8085-B14978018C66}" srcOrd="11" destOrd="0" presId="urn:microsoft.com/office/officeart/2005/8/layout/default"/>
    <dgm:cxn modelId="{EA79DD15-DE8A-45EE-9D9F-9019CC91655D}" type="presParOf" srcId="{7AA4D500-5046-46CE-859B-CD26C1197AB3}" destId="{4FCB3712-4AB2-4035-857D-60900A2D427D}" srcOrd="12" destOrd="0" presId="urn:microsoft.com/office/officeart/2005/8/layout/default"/>
    <dgm:cxn modelId="{343B133D-00B5-4019-A344-E1BE7AADE19D}" type="presParOf" srcId="{7AA4D500-5046-46CE-859B-CD26C1197AB3}" destId="{97079515-57A8-4D5C-B5C0-5AB4AB496185}" srcOrd="13" destOrd="0" presId="urn:microsoft.com/office/officeart/2005/8/layout/default"/>
    <dgm:cxn modelId="{BFE1226C-2BF6-4BE9-AD02-2EB04B32A03C}" type="presParOf" srcId="{7AA4D500-5046-46CE-859B-CD26C1197AB3}" destId="{C943BC33-FA3A-42C1-BE6D-3B83690AC142}" srcOrd="14" destOrd="0" presId="urn:microsoft.com/office/officeart/2005/8/layout/default"/>
    <dgm:cxn modelId="{9DBFF2BB-4682-43E8-B3AA-F396BB27A80E}" type="presParOf" srcId="{7AA4D500-5046-46CE-859B-CD26C1197AB3}" destId="{8318A1FF-0B5D-4113-B4C0-343F701AF363}" srcOrd="15" destOrd="0" presId="urn:microsoft.com/office/officeart/2005/8/layout/default"/>
    <dgm:cxn modelId="{3E51F3CF-DDF1-4323-A4B3-06A1511006BE}" type="presParOf" srcId="{7AA4D500-5046-46CE-859B-CD26C1197AB3}" destId="{A024DEEC-1E84-478F-98BD-369F63D2BB39}" srcOrd="16" destOrd="0" presId="urn:microsoft.com/office/officeart/2005/8/layout/default"/>
    <dgm:cxn modelId="{397BFF56-DDCC-422B-B18D-FC8464E4689A}" type="presParOf" srcId="{7AA4D500-5046-46CE-859B-CD26C1197AB3}" destId="{A703BCBB-8FFA-419D-90BF-CE39BA95B5E6}" srcOrd="17" destOrd="0" presId="urn:microsoft.com/office/officeart/2005/8/layout/default"/>
    <dgm:cxn modelId="{C8B78643-5619-4FD1-85EA-F0D08B22BF59}" type="presParOf" srcId="{7AA4D500-5046-46CE-859B-CD26C1197AB3}" destId="{CE650567-154C-4401-A94E-50AF66190FBB}"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139E64-A74D-4ED5-A76D-5E7B3E5F8D18}"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A830D00-1E81-4E08-9B20-8A7D657485EE}">
      <dgm:prSet/>
      <dgm:spPr/>
      <dgm:t>
        <a:bodyPr/>
        <a:lstStyle/>
        <a:p>
          <a:pPr>
            <a:lnSpc>
              <a:spcPct val="100000"/>
            </a:lnSpc>
            <a:defRPr b="1"/>
          </a:pPr>
          <a:r>
            <a:rPr lang="en-US">
              <a:latin typeface="Sabon Next LT" panose="02000500000000000000" pitchFamily="2" charset="0"/>
              <a:cs typeface="Sabon Next LT" panose="02000500000000000000" pitchFamily="2" charset="0"/>
            </a:rPr>
            <a:t>Research</a:t>
          </a:r>
        </a:p>
      </dgm:t>
    </dgm:pt>
    <dgm:pt modelId="{61396DFF-9084-444E-AB7D-E136AE09AFD5}" type="parTrans" cxnId="{58DFA673-1094-4E1E-A115-E50D1BE95101}">
      <dgm:prSet/>
      <dgm:spPr/>
      <dgm:t>
        <a:bodyPr/>
        <a:lstStyle/>
        <a:p>
          <a:endParaRPr lang="en-US"/>
        </a:p>
      </dgm:t>
    </dgm:pt>
    <dgm:pt modelId="{9A314D51-A368-4D06-94F7-C8E7F5169545}" type="sibTrans" cxnId="{58DFA673-1094-4E1E-A115-E50D1BE95101}">
      <dgm:prSet/>
      <dgm:spPr/>
      <dgm:t>
        <a:bodyPr/>
        <a:lstStyle/>
        <a:p>
          <a:endParaRPr lang="en-US"/>
        </a:p>
      </dgm:t>
    </dgm:pt>
    <dgm:pt modelId="{B856D981-881C-4CB8-9E99-F279664C373D}">
      <dgm:prSet/>
      <dgm:spPr/>
      <dgm:t>
        <a:bodyPr/>
        <a:lstStyle/>
        <a:p>
          <a:pPr>
            <a:lnSpc>
              <a:spcPct val="100000"/>
            </a:lnSpc>
          </a:pPr>
          <a:r>
            <a:rPr lang="en-US" dirty="0">
              <a:latin typeface="Sabon Next LT" panose="02000500000000000000" pitchFamily="2" charset="0"/>
              <a:cs typeface="Sabon Next LT" panose="02000500000000000000" pitchFamily="2" charset="0"/>
            </a:rPr>
            <a:t>The ‘Other’ category can be researched to understand the kind of cases contained in this class.</a:t>
          </a:r>
          <a:endParaRPr lang="en-US" dirty="0"/>
        </a:p>
      </dgm:t>
    </dgm:pt>
    <dgm:pt modelId="{0879343A-46C8-4970-A7CA-B4C09D7AA947}" type="parTrans" cxnId="{3257B9DA-76AE-4FE3-B5C5-4B01A409FD01}">
      <dgm:prSet/>
      <dgm:spPr/>
      <dgm:t>
        <a:bodyPr/>
        <a:lstStyle/>
        <a:p>
          <a:endParaRPr lang="en-US"/>
        </a:p>
      </dgm:t>
    </dgm:pt>
    <dgm:pt modelId="{DED2BC80-660E-4D01-97E5-F17345910609}" type="sibTrans" cxnId="{3257B9DA-76AE-4FE3-B5C5-4B01A409FD01}">
      <dgm:prSet/>
      <dgm:spPr/>
      <dgm:t>
        <a:bodyPr/>
        <a:lstStyle/>
        <a:p>
          <a:endParaRPr lang="en-US"/>
        </a:p>
      </dgm:t>
    </dgm:pt>
    <dgm:pt modelId="{CF1561FE-FCC2-494A-91D8-618E65012FCD}">
      <dgm:prSet/>
      <dgm:spPr/>
      <dgm:t>
        <a:bodyPr/>
        <a:lstStyle/>
        <a:p>
          <a:pPr>
            <a:lnSpc>
              <a:spcPct val="100000"/>
            </a:lnSpc>
            <a:defRPr b="1"/>
          </a:pPr>
          <a:r>
            <a:rPr lang="en-US">
              <a:latin typeface="Sabon Next LT" panose="02000500000000000000" pitchFamily="2" charset="0"/>
              <a:cs typeface="Sabon Next LT" panose="02000500000000000000" pitchFamily="2" charset="0"/>
            </a:rPr>
            <a:t>Enhance</a:t>
          </a:r>
        </a:p>
      </dgm:t>
    </dgm:pt>
    <dgm:pt modelId="{3185D7E9-4ADA-4FC9-BCEE-996555FC1314}" type="parTrans" cxnId="{602C3901-53D4-4300-A0E7-B4E5CECD63FC}">
      <dgm:prSet/>
      <dgm:spPr/>
      <dgm:t>
        <a:bodyPr/>
        <a:lstStyle/>
        <a:p>
          <a:endParaRPr lang="en-US"/>
        </a:p>
      </dgm:t>
    </dgm:pt>
    <dgm:pt modelId="{E38D2DD7-0E7A-4A2B-9514-8B30591C06F4}" type="sibTrans" cxnId="{602C3901-53D4-4300-A0E7-B4E5CECD63FC}">
      <dgm:prSet/>
      <dgm:spPr/>
      <dgm:t>
        <a:bodyPr/>
        <a:lstStyle/>
        <a:p>
          <a:endParaRPr lang="en-US"/>
        </a:p>
      </dgm:t>
    </dgm:pt>
    <dgm:pt modelId="{10B3113F-23F5-45CF-8D3D-906980568F20}">
      <dgm:prSet/>
      <dgm:spPr/>
      <dgm:t>
        <a:bodyPr/>
        <a:lstStyle/>
        <a:p>
          <a:pPr>
            <a:lnSpc>
              <a:spcPct val="100000"/>
            </a:lnSpc>
          </a:pPr>
          <a:r>
            <a:rPr lang="en-US">
              <a:latin typeface="Sabon Next LT" panose="02000500000000000000" pitchFamily="2" charset="0"/>
              <a:cs typeface="Sabon Next LT" panose="02000500000000000000" pitchFamily="2" charset="0"/>
            </a:rPr>
            <a:t>Collection of more brain tumour images  for enhancing classification model’s performance.</a:t>
          </a:r>
          <a:endParaRPr lang="en-US" dirty="0"/>
        </a:p>
      </dgm:t>
    </dgm:pt>
    <dgm:pt modelId="{4E3A366F-E5DB-4BF7-BCF8-32EB87542478}" type="parTrans" cxnId="{7379D84E-9A13-4D23-AF96-B31CAB0A6C69}">
      <dgm:prSet/>
      <dgm:spPr/>
      <dgm:t>
        <a:bodyPr/>
        <a:lstStyle/>
        <a:p>
          <a:endParaRPr lang="en-US"/>
        </a:p>
      </dgm:t>
    </dgm:pt>
    <dgm:pt modelId="{9A2E851F-3926-4EAE-B7B9-293ABCABE0FB}" type="sibTrans" cxnId="{7379D84E-9A13-4D23-AF96-B31CAB0A6C69}">
      <dgm:prSet/>
      <dgm:spPr/>
      <dgm:t>
        <a:bodyPr/>
        <a:lstStyle/>
        <a:p>
          <a:endParaRPr lang="en-US"/>
        </a:p>
      </dgm:t>
    </dgm:pt>
    <dgm:pt modelId="{ABADC337-1244-46E5-AD84-63E3E9466D55}">
      <dgm:prSet/>
      <dgm:spPr/>
      <dgm:t>
        <a:bodyPr/>
        <a:lstStyle/>
        <a:p>
          <a:pPr>
            <a:lnSpc>
              <a:spcPct val="100000"/>
            </a:lnSpc>
            <a:defRPr b="1"/>
          </a:pPr>
          <a:r>
            <a:rPr lang="en-US">
              <a:latin typeface="Sabon Next LT" panose="02000500000000000000" pitchFamily="2" charset="0"/>
              <a:cs typeface="Sabon Next LT" panose="02000500000000000000" pitchFamily="2" charset="0"/>
            </a:rPr>
            <a:t>Validate</a:t>
          </a:r>
        </a:p>
      </dgm:t>
    </dgm:pt>
    <dgm:pt modelId="{A95E26ED-D822-4B82-8885-3180075501B6}" type="parTrans" cxnId="{12B3571A-4E13-4534-A042-923E6FD3E0A9}">
      <dgm:prSet/>
      <dgm:spPr/>
      <dgm:t>
        <a:bodyPr/>
        <a:lstStyle/>
        <a:p>
          <a:endParaRPr lang="en-US"/>
        </a:p>
      </dgm:t>
    </dgm:pt>
    <dgm:pt modelId="{B1C4EE41-E556-4A19-A500-33FBFDAA3961}" type="sibTrans" cxnId="{12B3571A-4E13-4534-A042-923E6FD3E0A9}">
      <dgm:prSet/>
      <dgm:spPr/>
      <dgm:t>
        <a:bodyPr/>
        <a:lstStyle/>
        <a:p>
          <a:endParaRPr lang="en-US"/>
        </a:p>
      </dgm:t>
    </dgm:pt>
    <dgm:pt modelId="{0BF17353-7BD3-45F2-AAEE-AF63934D7341}">
      <dgm:prSet/>
      <dgm:spPr/>
      <dgm:t>
        <a:bodyPr/>
        <a:lstStyle/>
        <a:p>
          <a:pPr>
            <a:lnSpc>
              <a:spcPct val="100000"/>
            </a:lnSpc>
          </a:pPr>
          <a:r>
            <a:rPr lang="en-US" dirty="0"/>
            <a:t>Validating model performance with biopsy and pathology reports.</a:t>
          </a:r>
        </a:p>
      </dgm:t>
    </dgm:pt>
    <dgm:pt modelId="{7A7D999F-6A72-48FF-9722-AACABE234D9F}" type="parTrans" cxnId="{F6DF6C6D-2D99-4E13-8B6A-9C870DF6EB7B}">
      <dgm:prSet/>
      <dgm:spPr/>
      <dgm:t>
        <a:bodyPr/>
        <a:lstStyle/>
        <a:p>
          <a:endParaRPr lang="en-US"/>
        </a:p>
      </dgm:t>
    </dgm:pt>
    <dgm:pt modelId="{AFFB1657-3480-4E13-8FC4-BC2C6F8A9D4A}" type="sibTrans" cxnId="{F6DF6C6D-2D99-4E13-8B6A-9C870DF6EB7B}">
      <dgm:prSet/>
      <dgm:spPr/>
      <dgm:t>
        <a:bodyPr/>
        <a:lstStyle/>
        <a:p>
          <a:endParaRPr lang="en-US"/>
        </a:p>
      </dgm:t>
    </dgm:pt>
    <dgm:pt modelId="{B4869689-F168-42AF-9DE8-0893B7114D15}">
      <dgm:prSet/>
      <dgm:spPr/>
      <dgm:t>
        <a:bodyPr/>
        <a:lstStyle/>
        <a:p>
          <a:pPr>
            <a:lnSpc>
              <a:spcPct val="100000"/>
            </a:lnSpc>
            <a:defRPr b="1"/>
          </a:pPr>
          <a:r>
            <a:rPr lang="en-US">
              <a:latin typeface="Sabon Next LT" panose="02000500000000000000" pitchFamily="2" charset="0"/>
              <a:cs typeface="Sabon Next LT" panose="02000500000000000000" pitchFamily="2" charset="0"/>
            </a:rPr>
            <a:t>Expand</a:t>
          </a:r>
        </a:p>
      </dgm:t>
    </dgm:pt>
    <dgm:pt modelId="{99635391-3677-42DD-91F7-25726A94E450}" type="parTrans" cxnId="{2C1EF187-4CEF-4073-A8E0-ECA6A6F894A8}">
      <dgm:prSet/>
      <dgm:spPr/>
      <dgm:t>
        <a:bodyPr/>
        <a:lstStyle/>
        <a:p>
          <a:endParaRPr lang="en-US"/>
        </a:p>
      </dgm:t>
    </dgm:pt>
    <dgm:pt modelId="{83B868D0-97B9-42DA-9D03-F315E780EFE4}" type="sibTrans" cxnId="{2C1EF187-4CEF-4073-A8E0-ECA6A6F894A8}">
      <dgm:prSet/>
      <dgm:spPr/>
      <dgm:t>
        <a:bodyPr/>
        <a:lstStyle/>
        <a:p>
          <a:endParaRPr lang="en-US"/>
        </a:p>
      </dgm:t>
    </dgm:pt>
    <dgm:pt modelId="{DBBBBA48-A9A3-4283-846E-E9E4B181656E}">
      <dgm:prSet/>
      <dgm:spPr/>
      <dgm:t>
        <a:bodyPr/>
        <a:lstStyle/>
        <a:p>
          <a:pPr>
            <a:lnSpc>
              <a:spcPct val="100000"/>
            </a:lnSpc>
          </a:pPr>
          <a:r>
            <a:rPr lang="en-US">
              <a:latin typeface="Sabon Next LT" panose="02000500000000000000" pitchFamily="2" charset="0"/>
              <a:cs typeface="Sabon Next LT" panose="02000500000000000000" pitchFamily="2" charset="0"/>
            </a:rPr>
            <a:t>Scope expansion by including more tumour other than glioma, Meningioma and Pituitary.</a:t>
          </a:r>
          <a:endParaRPr lang="en-US" dirty="0"/>
        </a:p>
      </dgm:t>
    </dgm:pt>
    <dgm:pt modelId="{38DA973F-603D-4A49-808E-468609930D33}" type="parTrans" cxnId="{40CCF383-D986-4C78-9476-2C2328CC4D89}">
      <dgm:prSet/>
      <dgm:spPr/>
      <dgm:t>
        <a:bodyPr/>
        <a:lstStyle/>
        <a:p>
          <a:endParaRPr lang="en-US"/>
        </a:p>
      </dgm:t>
    </dgm:pt>
    <dgm:pt modelId="{A40031CC-2C6A-4AD2-9F22-ABD740B18E1D}" type="sibTrans" cxnId="{40CCF383-D986-4C78-9476-2C2328CC4D89}">
      <dgm:prSet/>
      <dgm:spPr/>
      <dgm:t>
        <a:bodyPr/>
        <a:lstStyle/>
        <a:p>
          <a:endParaRPr lang="en-US"/>
        </a:p>
      </dgm:t>
    </dgm:pt>
    <dgm:pt modelId="{49066370-BB8F-4888-B184-8B7BC49DCDA6}" type="pres">
      <dgm:prSet presAssocID="{B8139E64-A74D-4ED5-A76D-5E7B3E5F8D18}" presName="root" presStyleCnt="0">
        <dgm:presLayoutVars>
          <dgm:dir/>
          <dgm:resizeHandles val="exact"/>
        </dgm:presLayoutVars>
      </dgm:prSet>
      <dgm:spPr/>
    </dgm:pt>
    <dgm:pt modelId="{BF55AA20-E7B1-4F85-AE5D-7EF8A4F2B9BF}" type="pres">
      <dgm:prSet presAssocID="{2A830D00-1E81-4E08-9B20-8A7D657485EE}" presName="compNode" presStyleCnt="0"/>
      <dgm:spPr/>
    </dgm:pt>
    <dgm:pt modelId="{B01E6E7B-24E9-447B-85C5-638EB13C6ED8}" type="pres">
      <dgm:prSet presAssocID="{2A830D00-1E81-4E08-9B20-8A7D657485EE}" presName="iconRect" presStyleLbl="node1" presStyleIdx="0" presStyleCnt="4" custScaleX="163927"/>
      <dgm:spPr>
        <a:blipFill rotWithShape="1">
          <a:blip xmlns:r="http://schemas.openxmlformats.org/officeDocument/2006/relationships" r:embed="rId1">
            <a:lum/>
            <a:extLst>
              <a:ext uri="{28A0092B-C50C-407E-A947-70E740481C1C}">
                <a14:useLocalDpi xmlns:a14="http://schemas.microsoft.com/office/drawing/2010/main" val="0"/>
              </a:ext>
            </a:extLst>
          </a:blip>
          <a:srcRect/>
          <a:stretch>
            <a:fillRect l="-25000" r="-25000"/>
          </a:stretch>
        </a:blipFill>
        <a:ln>
          <a:noFill/>
        </a:ln>
      </dgm:spPr>
    </dgm:pt>
    <dgm:pt modelId="{6E33A4BA-0FFA-469C-9A3E-75D6A2A7FDF3}" type="pres">
      <dgm:prSet presAssocID="{2A830D00-1E81-4E08-9B20-8A7D657485EE}" presName="iconSpace" presStyleCnt="0"/>
      <dgm:spPr/>
    </dgm:pt>
    <dgm:pt modelId="{AA0CCB56-AF03-493E-BF2F-2207220ED5BA}" type="pres">
      <dgm:prSet presAssocID="{2A830D00-1E81-4E08-9B20-8A7D657485EE}" presName="parTx" presStyleLbl="revTx" presStyleIdx="0" presStyleCnt="8">
        <dgm:presLayoutVars>
          <dgm:chMax val="0"/>
          <dgm:chPref val="0"/>
        </dgm:presLayoutVars>
      </dgm:prSet>
      <dgm:spPr/>
    </dgm:pt>
    <dgm:pt modelId="{705BB095-3D5E-4732-A978-F5E3941DA392}" type="pres">
      <dgm:prSet presAssocID="{2A830D00-1E81-4E08-9B20-8A7D657485EE}" presName="txSpace" presStyleCnt="0"/>
      <dgm:spPr/>
    </dgm:pt>
    <dgm:pt modelId="{1AC29698-EA15-42C5-8436-286E910DC02C}" type="pres">
      <dgm:prSet presAssocID="{2A830D00-1E81-4E08-9B20-8A7D657485EE}" presName="desTx" presStyleLbl="revTx" presStyleIdx="1" presStyleCnt="8">
        <dgm:presLayoutVars/>
      </dgm:prSet>
      <dgm:spPr/>
    </dgm:pt>
    <dgm:pt modelId="{A038B5D6-90BB-4AA5-AD2C-D288AC22EC49}" type="pres">
      <dgm:prSet presAssocID="{9A314D51-A368-4D06-94F7-C8E7F5169545}" presName="sibTrans" presStyleCnt="0"/>
      <dgm:spPr/>
    </dgm:pt>
    <dgm:pt modelId="{497450D0-ADF6-43EB-B1E6-CADE948E000E}" type="pres">
      <dgm:prSet presAssocID="{CF1561FE-FCC2-494A-91D8-618E65012FCD}" presName="compNode" presStyleCnt="0"/>
      <dgm:spPr/>
    </dgm:pt>
    <dgm:pt modelId="{835C6257-F380-4B90-A8CD-95DEF11F5E67}" type="pres">
      <dgm:prSet presAssocID="{CF1561FE-FCC2-494A-91D8-618E65012FCD}" presName="iconRect" presStyleLbl="node1" presStyleIdx="1" presStyleCnt="4" custScaleX="185587"/>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a:noFill/>
        </a:ln>
      </dgm:spPr>
    </dgm:pt>
    <dgm:pt modelId="{9DC2EEC3-19DD-4EF9-BEE7-3BC0A3EA25D2}" type="pres">
      <dgm:prSet presAssocID="{CF1561FE-FCC2-494A-91D8-618E65012FCD}" presName="iconSpace" presStyleCnt="0"/>
      <dgm:spPr/>
    </dgm:pt>
    <dgm:pt modelId="{AE8A355E-0212-445E-A8F5-31071DD1C522}" type="pres">
      <dgm:prSet presAssocID="{CF1561FE-FCC2-494A-91D8-618E65012FCD}" presName="parTx" presStyleLbl="revTx" presStyleIdx="2" presStyleCnt="8">
        <dgm:presLayoutVars>
          <dgm:chMax val="0"/>
          <dgm:chPref val="0"/>
        </dgm:presLayoutVars>
      </dgm:prSet>
      <dgm:spPr/>
    </dgm:pt>
    <dgm:pt modelId="{87DC464B-424C-4444-98C7-6F760F35FE7A}" type="pres">
      <dgm:prSet presAssocID="{CF1561FE-FCC2-494A-91D8-618E65012FCD}" presName="txSpace" presStyleCnt="0"/>
      <dgm:spPr/>
    </dgm:pt>
    <dgm:pt modelId="{6CD96AC2-59D7-4FBA-9951-B9DF055DAFF5}" type="pres">
      <dgm:prSet presAssocID="{CF1561FE-FCC2-494A-91D8-618E65012FCD}" presName="desTx" presStyleLbl="revTx" presStyleIdx="3" presStyleCnt="8">
        <dgm:presLayoutVars/>
      </dgm:prSet>
      <dgm:spPr/>
    </dgm:pt>
    <dgm:pt modelId="{3C90853A-9ECD-4EA7-B880-BB41CFA42624}" type="pres">
      <dgm:prSet presAssocID="{E38D2DD7-0E7A-4A2B-9514-8B30591C06F4}" presName="sibTrans" presStyleCnt="0"/>
      <dgm:spPr/>
    </dgm:pt>
    <dgm:pt modelId="{ACE15414-AF6E-4C38-A136-BDCC15D4C7C6}" type="pres">
      <dgm:prSet presAssocID="{ABADC337-1244-46E5-AD84-63E3E9466D55}" presName="compNode" presStyleCnt="0"/>
      <dgm:spPr/>
    </dgm:pt>
    <dgm:pt modelId="{A7E47857-34F6-450E-A0A1-8E3C400E2719}" type="pres">
      <dgm:prSet presAssocID="{ABADC337-1244-46E5-AD84-63E3E9466D55}" presName="iconRect" presStyleLbl="node1" presStyleIdx="2" presStyleCnt="4" custScaleX="164711"/>
      <dgm:spPr>
        <a:blipFill rotWithShape="1">
          <a:blip xmlns:r="http://schemas.openxmlformats.org/officeDocument/2006/relationships" r:embed="rId3">
            <a:lum/>
            <a:extLst>
              <a:ext uri="{28A0092B-C50C-407E-A947-70E740481C1C}">
                <a14:useLocalDpi xmlns:a14="http://schemas.microsoft.com/office/drawing/2010/main" val="0"/>
              </a:ext>
            </a:extLst>
          </a:blip>
          <a:srcRect/>
          <a:stretch>
            <a:fillRect l="-28000" r="-28000"/>
          </a:stretch>
        </a:blipFill>
        <a:ln>
          <a:noFill/>
        </a:ln>
      </dgm:spPr>
    </dgm:pt>
    <dgm:pt modelId="{DC4F067E-09DB-46E0-A1FD-58745D549CE8}" type="pres">
      <dgm:prSet presAssocID="{ABADC337-1244-46E5-AD84-63E3E9466D55}" presName="iconSpace" presStyleCnt="0"/>
      <dgm:spPr/>
    </dgm:pt>
    <dgm:pt modelId="{F2625445-8669-4AAE-A45D-136D5E90C66B}" type="pres">
      <dgm:prSet presAssocID="{ABADC337-1244-46E5-AD84-63E3E9466D55}" presName="parTx" presStyleLbl="revTx" presStyleIdx="4" presStyleCnt="8">
        <dgm:presLayoutVars>
          <dgm:chMax val="0"/>
          <dgm:chPref val="0"/>
        </dgm:presLayoutVars>
      </dgm:prSet>
      <dgm:spPr/>
    </dgm:pt>
    <dgm:pt modelId="{B36BF03D-9A1C-49FE-BEEC-CB5354250B4F}" type="pres">
      <dgm:prSet presAssocID="{ABADC337-1244-46E5-AD84-63E3E9466D55}" presName="txSpace" presStyleCnt="0"/>
      <dgm:spPr/>
    </dgm:pt>
    <dgm:pt modelId="{110FD6BF-D795-434A-A959-ABF98D9BA523}" type="pres">
      <dgm:prSet presAssocID="{ABADC337-1244-46E5-AD84-63E3E9466D55}" presName="desTx" presStyleLbl="revTx" presStyleIdx="5" presStyleCnt="8">
        <dgm:presLayoutVars/>
      </dgm:prSet>
      <dgm:spPr/>
    </dgm:pt>
    <dgm:pt modelId="{35DD85E7-6E50-4BBA-9D4A-39B7C197D566}" type="pres">
      <dgm:prSet presAssocID="{B1C4EE41-E556-4A19-A500-33FBFDAA3961}" presName="sibTrans" presStyleCnt="0"/>
      <dgm:spPr/>
    </dgm:pt>
    <dgm:pt modelId="{F9DDC5BF-C181-4D68-A334-CA9CFCA08D51}" type="pres">
      <dgm:prSet presAssocID="{B4869689-F168-42AF-9DE8-0893B7114D15}" presName="compNode" presStyleCnt="0"/>
      <dgm:spPr/>
    </dgm:pt>
    <dgm:pt modelId="{BAAFBF4E-6C97-4A4B-AB06-F9D9CCD38842}" type="pres">
      <dgm:prSet presAssocID="{B4869689-F168-42AF-9DE8-0893B7114D15}" presName="iconRect" presStyleLbl="node1" presStyleIdx="3" presStyleCnt="4" custScaleX="151416"/>
      <dgm:spPr>
        <a:blipFill rotWithShape="1">
          <a:blip xmlns:r="http://schemas.openxmlformats.org/officeDocument/2006/relationships" r:embed="rId4">
            <a:lum/>
            <a:extLst>
              <a:ext uri="{28A0092B-C50C-407E-A947-70E740481C1C}">
                <a14:useLocalDpi xmlns:a14="http://schemas.microsoft.com/office/drawing/2010/main" val="0"/>
              </a:ext>
            </a:extLst>
          </a:blip>
          <a:srcRect/>
          <a:stretch>
            <a:fillRect l="-12000" r="-12000"/>
          </a:stretch>
        </a:blipFill>
        <a:ln>
          <a:noFill/>
        </a:ln>
      </dgm:spPr>
    </dgm:pt>
    <dgm:pt modelId="{867F2980-9DE4-4A86-9161-85208013DAC8}" type="pres">
      <dgm:prSet presAssocID="{B4869689-F168-42AF-9DE8-0893B7114D15}" presName="iconSpace" presStyleCnt="0"/>
      <dgm:spPr/>
    </dgm:pt>
    <dgm:pt modelId="{121189DD-4636-4A2B-9776-123CD8431878}" type="pres">
      <dgm:prSet presAssocID="{B4869689-F168-42AF-9DE8-0893B7114D15}" presName="parTx" presStyleLbl="revTx" presStyleIdx="6" presStyleCnt="8">
        <dgm:presLayoutVars>
          <dgm:chMax val="0"/>
          <dgm:chPref val="0"/>
        </dgm:presLayoutVars>
      </dgm:prSet>
      <dgm:spPr/>
    </dgm:pt>
    <dgm:pt modelId="{B9CD7EE2-C01D-4A73-B203-1221300A2B9D}" type="pres">
      <dgm:prSet presAssocID="{B4869689-F168-42AF-9DE8-0893B7114D15}" presName="txSpace" presStyleCnt="0"/>
      <dgm:spPr/>
    </dgm:pt>
    <dgm:pt modelId="{80E9E73D-EB99-4B2D-A948-7BF3D1E51A5A}" type="pres">
      <dgm:prSet presAssocID="{B4869689-F168-42AF-9DE8-0893B7114D15}" presName="desTx" presStyleLbl="revTx" presStyleIdx="7" presStyleCnt="8">
        <dgm:presLayoutVars/>
      </dgm:prSet>
      <dgm:spPr/>
    </dgm:pt>
  </dgm:ptLst>
  <dgm:cxnLst>
    <dgm:cxn modelId="{602C3901-53D4-4300-A0E7-B4E5CECD63FC}" srcId="{B8139E64-A74D-4ED5-A76D-5E7B3E5F8D18}" destId="{CF1561FE-FCC2-494A-91D8-618E65012FCD}" srcOrd="1" destOrd="0" parTransId="{3185D7E9-4ADA-4FC9-BCEE-996555FC1314}" sibTransId="{E38D2DD7-0E7A-4A2B-9514-8B30591C06F4}"/>
    <dgm:cxn modelId="{12B3571A-4E13-4534-A042-923E6FD3E0A9}" srcId="{B8139E64-A74D-4ED5-A76D-5E7B3E5F8D18}" destId="{ABADC337-1244-46E5-AD84-63E3E9466D55}" srcOrd="2" destOrd="0" parTransId="{A95E26ED-D822-4B82-8885-3180075501B6}" sibTransId="{B1C4EE41-E556-4A19-A500-33FBFDAA3961}"/>
    <dgm:cxn modelId="{07FA5C33-D273-4D90-899C-741AFCF8EC33}" type="presOf" srcId="{10B3113F-23F5-45CF-8D3D-906980568F20}" destId="{6CD96AC2-59D7-4FBA-9951-B9DF055DAFF5}" srcOrd="0" destOrd="0" presId="urn:microsoft.com/office/officeart/2018/5/layout/CenteredIconLabelDescriptionList"/>
    <dgm:cxn modelId="{B042B667-6564-466A-9E58-EDDB8E80954D}" type="presOf" srcId="{B4869689-F168-42AF-9DE8-0893B7114D15}" destId="{121189DD-4636-4A2B-9776-123CD8431878}" srcOrd="0" destOrd="0" presId="urn:microsoft.com/office/officeart/2018/5/layout/CenteredIconLabelDescriptionList"/>
    <dgm:cxn modelId="{F6DF6C6D-2D99-4E13-8B6A-9C870DF6EB7B}" srcId="{ABADC337-1244-46E5-AD84-63E3E9466D55}" destId="{0BF17353-7BD3-45F2-AAEE-AF63934D7341}" srcOrd="0" destOrd="0" parTransId="{7A7D999F-6A72-48FF-9722-AACABE234D9F}" sibTransId="{AFFB1657-3480-4E13-8FC4-BC2C6F8A9D4A}"/>
    <dgm:cxn modelId="{7379D84E-9A13-4D23-AF96-B31CAB0A6C69}" srcId="{CF1561FE-FCC2-494A-91D8-618E65012FCD}" destId="{10B3113F-23F5-45CF-8D3D-906980568F20}" srcOrd="0" destOrd="0" parTransId="{4E3A366F-E5DB-4BF7-BCF8-32EB87542478}" sibTransId="{9A2E851F-3926-4EAE-B7B9-293ABCABE0FB}"/>
    <dgm:cxn modelId="{491A7F4F-F27E-4C4F-A89C-4F6A27FE1D75}" type="presOf" srcId="{0BF17353-7BD3-45F2-AAEE-AF63934D7341}" destId="{110FD6BF-D795-434A-A959-ABF98D9BA523}" srcOrd="0" destOrd="0" presId="urn:microsoft.com/office/officeart/2018/5/layout/CenteredIconLabelDescriptionList"/>
    <dgm:cxn modelId="{58DFA673-1094-4E1E-A115-E50D1BE95101}" srcId="{B8139E64-A74D-4ED5-A76D-5E7B3E5F8D18}" destId="{2A830D00-1E81-4E08-9B20-8A7D657485EE}" srcOrd="0" destOrd="0" parTransId="{61396DFF-9084-444E-AB7D-E136AE09AFD5}" sibTransId="{9A314D51-A368-4D06-94F7-C8E7F5169545}"/>
    <dgm:cxn modelId="{40CCF383-D986-4C78-9476-2C2328CC4D89}" srcId="{B4869689-F168-42AF-9DE8-0893B7114D15}" destId="{DBBBBA48-A9A3-4283-846E-E9E4B181656E}" srcOrd="0" destOrd="0" parTransId="{38DA973F-603D-4A49-808E-468609930D33}" sibTransId="{A40031CC-2C6A-4AD2-9F22-ABD740B18E1D}"/>
    <dgm:cxn modelId="{2C1EF187-4CEF-4073-A8E0-ECA6A6F894A8}" srcId="{B8139E64-A74D-4ED5-A76D-5E7B3E5F8D18}" destId="{B4869689-F168-42AF-9DE8-0893B7114D15}" srcOrd="3" destOrd="0" parTransId="{99635391-3677-42DD-91F7-25726A94E450}" sibTransId="{83B868D0-97B9-42DA-9D03-F315E780EFE4}"/>
    <dgm:cxn modelId="{8132D5A6-7D26-474A-829D-E86402C0C9E3}" type="presOf" srcId="{CF1561FE-FCC2-494A-91D8-618E65012FCD}" destId="{AE8A355E-0212-445E-A8F5-31071DD1C522}" srcOrd="0" destOrd="0" presId="urn:microsoft.com/office/officeart/2018/5/layout/CenteredIconLabelDescriptionList"/>
    <dgm:cxn modelId="{992A34AB-078D-4C6E-8C8B-2BCD88CF2C92}" type="presOf" srcId="{B856D981-881C-4CB8-9E99-F279664C373D}" destId="{1AC29698-EA15-42C5-8436-286E910DC02C}" srcOrd="0" destOrd="0" presId="urn:microsoft.com/office/officeart/2018/5/layout/CenteredIconLabelDescriptionList"/>
    <dgm:cxn modelId="{8655F2C3-39D4-4A98-A9CF-DBF2761B9314}" type="presOf" srcId="{B8139E64-A74D-4ED5-A76D-5E7B3E5F8D18}" destId="{49066370-BB8F-4888-B184-8B7BC49DCDA6}" srcOrd="0" destOrd="0" presId="urn:microsoft.com/office/officeart/2018/5/layout/CenteredIconLabelDescriptionList"/>
    <dgm:cxn modelId="{3257B9DA-76AE-4FE3-B5C5-4B01A409FD01}" srcId="{2A830D00-1E81-4E08-9B20-8A7D657485EE}" destId="{B856D981-881C-4CB8-9E99-F279664C373D}" srcOrd="0" destOrd="0" parTransId="{0879343A-46C8-4970-A7CA-B4C09D7AA947}" sibTransId="{DED2BC80-660E-4D01-97E5-F17345910609}"/>
    <dgm:cxn modelId="{6C9C9DEF-CDC1-450C-8149-ECDF50809DFE}" type="presOf" srcId="{2A830D00-1E81-4E08-9B20-8A7D657485EE}" destId="{AA0CCB56-AF03-493E-BF2F-2207220ED5BA}" srcOrd="0" destOrd="0" presId="urn:microsoft.com/office/officeart/2018/5/layout/CenteredIconLabelDescriptionList"/>
    <dgm:cxn modelId="{8F46A2F0-A09C-423B-8AAF-63784D3EE3F1}" type="presOf" srcId="{ABADC337-1244-46E5-AD84-63E3E9466D55}" destId="{F2625445-8669-4AAE-A45D-136D5E90C66B}" srcOrd="0" destOrd="0" presId="urn:microsoft.com/office/officeart/2018/5/layout/CenteredIconLabelDescriptionList"/>
    <dgm:cxn modelId="{DD61CBF7-F391-45A1-B494-1D3126892B7B}" type="presOf" srcId="{DBBBBA48-A9A3-4283-846E-E9E4B181656E}" destId="{80E9E73D-EB99-4B2D-A948-7BF3D1E51A5A}" srcOrd="0" destOrd="0" presId="urn:microsoft.com/office/officeart/2018/5/layout/CenteredIconLabelDescriptionList"/>
    <dgm:cxn modelId="{2DA73C82-D65B-4E18-A930-13924A8B8630}" type="presParOf" srcId="{49066370-BB8F-4888-B184-8B7BC49DCDA6}" destId="{BF55AA20-E7B1-4F85-AE5D-7EF8A4F2B9BF}" srcOrd="0" destOrd="0" presId="urn:microsoft.com/office/officeart/2018/5/layout/CenteredIconLabelDescriptionList"/>
    <dgm:cxn modelId="{5F2947BD-C351-47B1-8566-A7BC56B7B8EF}" type="presParOf" srcId="{BF55AA20-E7B1-4F85-AE5D-7EF8A4F2B9BF}" destId="{B01E6E7B-24E9-447B-85C5-638EB13C6ED8}" srcOrd="0" destOrd="0" presId="urn:microsoft.com/office/officeart/2018/5/layout/CenteredIconLabelDescriptionList"/>
    <dgm:cxn modelId="{5F679D45-0CEA-4CE8-838E-FE42C2E15C2D}" type="presParOf" srcId="{BF55AA20-E7B1-4F85-AE5D-7EF8A4F2B9BF}" destId="{6E33A4BA-0FFA-469C-9A3E-75D6A2A7FDF3}" srcOrd="1" destOrd="0" presId="urn:microsoft.com/office/officeart/2018/5/layout/CenteredIconLabelDescriptionList"/>
    <dgm:cxn modelId="{52485CFB-02B0-451C-8A4F-66E762252E36}" type="presParOf" srcId="{BF55AA20-E7B1-4F85-AE5D-7EF8A4F2B9BF}" destId="{AA0CCB56-AF03-493E-BF2F-2207220ED5BA}" srcOrd="2" destOrd="0" presId="urn:microsoft.com/office/officeart/2018/5/layout/CenteredIconLabelDescriptionList"/>
    <dgm:cxn modelId="{C840F39D-3258-406A-8124-964C7B459965}" type="presParOf" srcId="{BF55AA20-E7B1-4F85-AE5D-7EF8A4F2B9BF}" destId="{705BB095-3D5E-4732-A978-F5E3941DA392}" srcOrd="3" destOrd="0" presId="urn:microsoft.com/office/officeart/2018/5/layout/CenteredIconLabelDescriptionList"/>
    <dgm:cxn modelId="{7CD21B7B-01DF-4D5F-828D-711A3B66775B}" type="presParOf" srcId="{BF55AA20-E7B1-4F85-AE5D-7EF8A4F2B9BF}" destId="{1AC29698-EA15-42C5-8436-286E910DC02C}" srcOrd="4" destOrd="0" presId="urn:microsoft.com/office/officeart/2018/5/layout/CenteredIconLabelDescriptionList"/>
    <dgm:cxn modelId="{98C64910-F354-4252-BAD9-BEC8E229CB2F}" type="presParOf" srcId="{49066370-BB8F-4888-B184-8B7BC49DCDA6}" destId="{A038B5D6-90BB-4AA5-AD2C-D288AC22EC49}" srcOrd="1" destOrd="0" presId="urn:microsoft.com/office/officeart/2018/5/layout/CenteredIconLabelDescriptionList"/>
    <dgm:cxn modelId="{173D7061-F06E-44BA-A8C4-DAEC99553914}" type="presParOf" srcId="{49066370-BB8F-4888-B184-8B7BC49DCDA6}" destId="{497450D0-ADF6-43EB-B1E6-CADE948E000E}" srcOrd="2" destOrd="0" presId="urn:microsoft.com/office/officeart/2018/5/layout/CenteredIconLabelDescriptionList"/>
    <dgm:cxn modelId="{4972F097-0CA9-4BB9-9343-478B41231DB7}" type="presParOf" srcId="{497450D0-ADF6-43EB-B1E6-CADE948E000E}" destId="{835C6257-F380-4B90-A8CD-95DEF11F5E67}" srcOrd="0" destOrd="0" presId="urn:microsoft.com/office/officeart/2018/5/layout/CenteredIconLabelDescriptionList"/>
    <dgm:cxn modelId="{10F10968-1874-4780-9C4C-531104360F14}" type="presParOf" srcId="{497450D0-ADF6-43EB-B1E6-CADE948E000E}" destId="{9DC2EEC3-19DD-4EF9-BEE7-3BC0A3EA25D2}" srcOrd="1" destOrd="0" presId="urn:microsoft.com/office/officeart/2018/5/layout/CenteredIconLabelDescriptionList"/>
    <dgm:cxn modelId="{8E851A62-2DF7-4774-9EF8-719D9390AA4F}" type="presParOf" srcId="{497450D0-ADF6-43EB-B1E6-CADE948E000E}" destId="{AE8A355E-0212-445E-A8F5-31071DD1C522}" srcOrd="2" destOrd="0" presId="urn:microsoft.com/office/officeart/2018/5/layout/CenteredIconLabelDescriptionList"/>
    <dgm:cxn modelId="{A34A3DA3-3A14-4B2A-B5E4-E5441238F3B1}" type="presParOf" srcId="{497450D0-ADF6-43EB-B1E6-CADE948E000E}" destId="{87DC464B-424C-4444-98C7-6F760F35FE7A}" srcOrd="3" destOrd="0" presId="urn:microsoft.com/office/officeart/2018/5/layout/CenteredIconLabelDescriptionList"/>
    <dgm:cxn modelId="{4EE290A8-AB44-43AC-9DDA-C16F67424529}" type="presParOf" srcId="{497450D0-ADF6-43EB-B1E6-CADE948E000E}" destId="{6CD96AC2-59D7-4FBA-9951-B9DF055DAFF5}" srcOrd="4" destOrd="0" presId="urn:microsoft.com/office/officeart/2018/5/layout/CenteredIconLabelDescriptionList"/>
    <dgm:cxn modelId="{13A740DE-B3E1-4907-92D1-CEC4625D99DD}" type="presParOf" srcId="{49066370-BB8F-4888-B184-8B7BC49DCDA6}" destId="{3C90853A-9ECD-4EA7-B880-BB41CFA42624}" srcOrd="3" destOrd="0" presId="urn:microsoft.com/office/officeart/2018/5/layout/CenteredIconLabelDescriptionList"/>
    <dgm:cxn modelId="{20D4DF69-5C4A-446B-AE91-BF778EA24FA5}" type="presParOf" srcId="{49066370-BB8F-4888-B184-8B7BC49DCDA6}" destId="{ACE15414-AF6E-4C38-A136-BDCC15D4C7C6}" srcOrd="4" destOrd="0" presId="urn:microsoft.com/office/officeart/2018/5/layout/CenteredIconLabelDescriptionList"/>
    <dgm:cxn modelId="{0BBA365C-E2E4-4D6E-AE57-F7FD6B5F8E86}" type="presParOf" srcId="{ACE15414-AF6E-4C38-A136-BDCC15D4C7C6}" destId="{A7E47857-34F6-450E-A0A1-8E3C400E2719}" srcOrd="0" destOrd="0" presId="urn:microsoft.com/office/officeart/2018/5/layout/CenteredIconLabelDescriptionList"/>
    <dgm:cxn modelId="{71C75220-CE47-4ADD-9472-851AB6BB31FE}" type="presParOf" srcId="{ACE15414-AF6E-4C38-A136-BDCC15D4C7C6}" destId="{DC4F067E-09DB-46E0-A1FD-58745D549CE8}" srcOrd="1" destOrd="0" presId="urn:microsoft.com/office/officeart/2018/5/layout/CenteredIconLabelDescriptionList"/>
    <dgm:cxn modelId="{60E148D3-7A81-470C-A152-5ADAF7FD4DB1}" type="presParOf" srcId="{ACE15414-AF6E-4C38-A136-BDCC15D4C7C6}" destId="{F2625445-8669-4AAE-A45D-136D5E90C66B}" srcOrd="2" destOrd="0" presId="urn:microsoft.com/office/officeart/2018/5/layout/CenteredIconLabelDescriptionList"/>
    <dgm:cxn modelId="{E96C1397-9F4C-4C64-875C-757807B44F02}" type="presParOf" srcId="{ACE15414-AF6E-4C38-A136-BDCC15D4C7C6}" destId="{B36BF03D-9A1C-49FE-BEEC-CB5354250B4F}" srcOrd="3" destOrd="0" presId="urn:microsoft.com/office/officeart/2018/5/layout/CenteredIconLabelDescriptionList"/>
    <dgm:cxn modelId="{26A9294F-E4E5-4BCC-9C77-212A06F90789}" type="presParOf" srcId="{ACE15414-AF6E-4C38-A136-BDCC15D4C7C6}" destId="{110FD6BF-D795-434A-A959-ABF98D9BA523}" srcOrd="4" destOrd="0" presId="urn:microsoft.com/office/officeart/2018/5/layout/CenteredIconLabelDescriptionList"/>
    <dgm:cxn modelId="{69F6AE91-FB39-497C-8D58-7576BC7ECAA3}" type="presParOf" srcId="{49066370-BB8F-4888-B184-8B7BC49DCDA6}" destId="{35DD85E7-6E50-4BBA-9D4A-39B7C197D566}" srcOrd="5" destOrd="0" presId="urn:microsoft.com/office/officeart/2018/5/layout/CenteredIconLabelDescriptionList"/>
    <dgm:cxn modelId="{DC46434B-6CE9-457A-9BA2-93DF32C91F75}" type="presParOf" srcId="{49066370-BB8F-4888-B184-8B7BC49DCDA6}" destId="{F9DDC5BF-C181-4D68-A334-CA9CFCA08D51}" srcOrd="6" destOrd="0" presId="urn:microsoft.com/office/officeart/2018/5/layout/CenteredIconLabelDescriptionList"/>
    <dgm:cxn modelId="{338AE5B2-1552-41BA-9FC2-622618F15B8B}" type="presParOf" srcId="{F9DDC5BF-C181-4D68-A334-CA9CFCA08D51}" destId="{BAAFBF4E-6C97-4A4B-AB06-F9D9CCD38842}" srcOrd="0" destOrd="0" presId="urn:microsoft.com/office/officeart/2018/5/layout/CenteredIconLabelDescriptionList"/>
    <dgm:cxn modelId="{FCF2AAA4-DF15-4D90-9CAF-FFCF239237EE}" type="presParOf" srcId="{F9DDC5BF-C181-4D68-A334-CA9CFCA08D51}" destId="{867F2980-9DE4-4A86-9161-85208013DAC8}" srcOrd="1" destOrd="0" presId="urn:microsoft.com/office/officeart/2018/5/layout/CenteredIconLabelDescriptionList"/>
    <dgm:cxn modelId="{69A78F16-23E8-414E-8C1D-DF76C5DEC1F6}" type="presParOf" srcId="{F9DDC5BF-C181-4D68-A334-CA9CFCA08D51}" destId="{121189DD-4636-4A2B-9776-123CD8431878}" srcOrd="2" destOrd="0" presId="urn:microsoft.com/office/officeart/2018/5/layout/CenteredIconLabelDescriptionList"/>
    <dgm:cxn modelId="{725E2D6A-5262-4000-9C21-C3E42D21FCA4}" type="presParOf" srcId="{F9DDC5BF-C181-4D68-A334-CA9CFCA08D51}" destId="{B9CD7EE2-C01D-4A73-B203-1221300A2B9D}" srcOrd="3" destOrd="0" presId="urn:microsoft.com/office/officeart/2018/5/layout/CenteredIconLabelDescriptionList"/>
    <dgm:cxn modelId="{9A847A1D-4BED-4860-B100-42152ED582EC}" type="presParOf" srcId="{F9DDC5BF-C181-4D68-A334-CA9CFCA08D51}" destId="{80E9E73D-EB99-4B2D-A948-7BF3D1E51A5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4ACFB-DB2E-471D-B7C4-5678A6595A48}">
      <dsp:nvSpPr>
        <dsp:cNvPr id="0" name=""/>
        <dsp:cNvSpPr/>
      </dsp:nvSpPr>
      <dsp:spPr>
        <a:xfrm>
          <a:off x="3970" y="313517"/>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Introduction</a:t>
          </a:r>
          <a:endParaRPr lang="en-US" sz="2900" b="1" kern="1200" dirty="0"/>
        </a:p>
      </dsp:txBody>
      <dsp:txXfrm>
        <a:off x="3970" y="313517"/>
        <a:ext cx="2149754" cy="1289852"/>
      </dsp:txXfrm>
    </dsp:sp>
    <dsp:sp modelId="{2996428A-17C9-4D29-8A23-9BBE79DC4C04}">
      <dsp:nvSpPr>
        <dsp:cNvPr id="0" name=""/>
        <dsp:cNvSpPr/>
      </dsp:nvSpPr>
      <dsp:spPr>
        <a:xfrm>
          <a:off x="2368699" y="265096"/>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Issues</a:t>
          </a:r>
          <a:endParaRPr lang="en-US" sz="2900" b="1" kern="1200" dirty="0"/>
        </a:p>
      </dsp:txBody>
      <dsp:txXfrm>
        <a:off x="2368699" y="265096"/>
        <a:ext cx="2149754" cy="1289852"/>
      </dsp:txXfrm>
    </dsp:sp>
    <dsp:sp modelId="{FE9FA7A2-EB58-468A-B379-4C9F71B3FD00}">
      <dsp:nvSpPr>
        <dsp:cNvPr id="0" name=""/>
        <dsp:cNvSpPr/>
      </dsp:nvSpPr>
      <dsp:spPr>
        <a:xfrm>
          <a:off x="4733429" y="265096"/>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Problem Statement</a:t>
          </a:r>
          <a:endParaRPr lang="en-US" sz="2900" b="1" kern="1200" dirty="0"/>
        </a:p>
      </dsp:txBody>
      <dsp:txXfrm>
        <a:off x="4733429" y="265096"/>
        <a:ext cx="2149754" cy="1289852"/>
      </dsp:txXfrm>
    </dsp:sp>
    <dsp:sp modelId="{52A969BF-D664-4302-962B-15D7EB0D0E17}">
      <dsp:nvSpPr>
        <dsp:cNvPr id="0" name=""/>
        <dsp:cNvSpPr/>
      </dsp:nvSpPr>
      <dsp:spPr>
        <a:xfrm>
          <a:off x="7098158" y="265096"/>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Dataset description</a:t>
          </a:r>
          <a:endParaRPr lang="en-US" sz="2900" b="1" kern="1200" dirty="0"/>
        </a:p>
      </dsp:txBody>
      <dsp:txXfrm>
        <a:off x="7098158" y="265096"/>
        <a:ext cx="2149754" cy="1289852"/>
      </dsp:txXfrm>
    </dsp:sp>
    <dsp:sp modelId="{2C85AD1F-5AC7-4316-AC6D-2D77BFB486FC}">
      <dsp:nvSpPr>
        <dsp:cNvPr id="0" name=""/>
        <dsp:cNvSpPr/>
      </dsp:nvSpPr>
      <dsp:spPr>
        <a:xfrm>
          <a:off x="9462888" y="265096"/>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EDA</a:t>
          </a:r>
          <a:endParaRPr lang="en-US" sz="2900" b="1" kern="1200" dirty="0"/>
        </a:p>
      </dsp:txBody>
      <dsp:txXfrm>
        <a:off x="9462888" y="265096"/>
        <a:ext cx="2149754" cy="1289852"/>
      </dsp:txXfrm>
    </dsp:sp>
    <dsp:sp modelId="{CEE086C1-7F08-474C-89A3-6590AC80922F}">
      <dsp:nvSpPr>
        <dsp:cNvPr id="0" name=""/>
        <dsp:cNvSpPr/>
      </dsp:nvSpPr>
      <dsp:spPr>
        <a:xfrm>
          <a:off x="3970" y="1769924"/>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Modeling</a:t>
          </a:r>
          <a:endParaRPr lang="en-US" sz="2900" b="1" kern="1200" dirty="0"/>
        </a:p>
      </dsp:txBody>
      <dsp:txXfrm>
        <a:off x="3970" y="1769924"/>
        <a:ext cx="2149754" cy="1289852"/>
      </dsp:txXfrm>
    </dsp:sp>
    <dsp:sp modelId="{4FCB3712-4AB2-4035-857D-60900A2D427D}">
      <dsp:nvSpPr>
        <dsp:cNvPr id="0" name=""/>
        <dsp:cNvSpPr/>
      </dsp:nvSpPr>
      <dsp:spPr>
        <a:xfrm>
          <a:off x="2368699" y="1769924"/>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Conclusion</a:t>
          </a:r>
          <a:endParaRPr lang="en-US" sz="2900" b="1" kern="1200" dirty="0"/>
        </a:p>
      </dsp:txBody>
      <dsp:txXfrm>
        <a:off x="2368699" y="1769924"/>
        <a:ext cx="2149754" cy="1289852"/>
      </dsp:txXfrm>
    </dsp:sp>
    <dsp:sp modelId="{C943BC33-FA3A-42C1-BE6D-3B83690AC142}">
      <dsp:nvSpPr>
        <dsp:cNvPr id="0" name=""/>
        <dsp:cNvSpPr/>
      </dsp:nvSpPr>
      <dsp:spPr>
        <a:xfrm>
          <a:off x="7206012" y="1789388"/>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Deployment</a:t>
          </a:r>
          <a:endParaRPr lang="en-US" sz="2900" b="1" kern="1200" dirty="0"/>
        </a:p>
      </dsp:txBody>
      <dsp:txXfrm>
        <a:off x="7206012" y="1789388"/>
        <a:ext cx="2149754" cy="1289852"/>
      </dsp:txXfrm>
    </dsp:sp>
    <dsp:sp modelId="{A024DEEC-1E84-478F-98BD-369F63D2BB39}">
      <dsp:nvSpPr>
        <dsp:cNvPr id="0" name=""/>
        <dsp:cNvSpPr/>
      </dsp:nvSpPr>
      <dsp:spPr>
        <a:xfrm>
          <a:off x="4815851" y="1782100"/>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Future Work</a:t>
          </a:r>
          <a:endParaRPr lang="en-US" sz="2900" b="1" kern="1200" dirty="0"/>
        </a:p>
      </dsp:txBody>
      <dsp:txXfrm>
        <a:off x="4815851" y="1782100"/>
        <a:ext cx="2149754" cy="1289852"/>
      </dsp:txXfrm>
    </dsp:sp>
    <dsp:sp modelId="{CE650567-154C-4401-A94E-50AF66190FBB}">
      <dsp:nvSpPr>
        <dsp:cNvPr id="0" name=""/>
        <dsp:cNvSpPr/>
      </dsp:nvSpPr>
      <dsp:spPr>
        <a:xfrm>
          <a:off x="9462888" y="1769924"/>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References</a:t>
          </a:r>
          <a:endParaRPr lang="en-US" sz="2900" b="1" kern="1200" dirty="0"/>
        </a:p>
      </dsp:txBody>
      <dsp:txXfrm>
        <a:off x="9462888" y="1769924"/>
        <a:ext cx="2149754" cy="1289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E6E7B-24E9-447B-85C5-638EB13C6ED8}">
      <dsp:nvSpPr>
        <dsp:cNvPr id="0" name=""/>
        <dsp:cNvSpPr/>
      </dsp:nvSpPr>
      <dsp:spPr>
        <a:xfrm>
          <a:off x="502615" y="1049272"/>
          <a:ext cx="1331266" cy="812109"/>
        </a:xfrm>
        <a:prstGeom prst="rect">
          <a:avLst/>
        </a:prstGeom>
        <a:blipFill rotWithShape="1">
          <a:blip xmlns:r="http://schemas.openxmlformats.org/officeDocument/2006/relationships" r:embed="rId1">
            <a:lum/>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0CCB56-AF03-493E-BF2F-2207220ED5BA}">
      <dsp:nvSpPr>
        <dsp:cNvPr id="0" name=""/>
        <dsp:cNvSpPr/>
      </dsp:nvSpPr>
      <dsp:spPr>
        <a:xfrm>
          <a:off x="8092" y="194560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Sabon Next LT" panose="02000500000000000000" pitchFamily="2" charset="0"/>
              <a:cs typeface="Sabon Next LT" panose="02000500000000000000" pitchFamily="2" charset="0"/>
            </a:rPr>
            <a:t>Research</a:t>
          </a:r>
        </a:p>
      </dsp:txBody>
      <dsp:txXfrm>
        <a:off x="8092" y="1945603"/>
        <a:ext cx="2320312" cy="348046"/>
      </dsp:txXfrm>
    </dsp:sp>
    <dsp:sp modelId="{1AC29698-EA15-42C5-8436-286E910DC02C}">
      <dsp:nvSpPr>
        <dsp:cNvPr id="0" name=""/>
        <dsp:cNvSpPr/>
      </dsp:nvSpPr>
      <dsp:spPr>
        <a:xfrm>
          <a:off x="8092" y="2332823"/>
          <a:ext cx="2320312" cy="97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latin typeface="Sabon Next LT" panose="02000500000000000000" pitchFamily="2" charset="0"/>
              <a:cs typeface="Sabon Next LT" panose="02000500000000000000" pitchFamily="2" charset="0"/>
            </a:rPr>
            <a:t>The ‘Other’ category can be researched to understand the kind of cases contained in this class.</a:t>
          </a:r>
          <a:endParaRPr lang="en-US" sz="1300" kern="1200" dirty="0"/>
        </a:p>
      </dsp:txBody>
      <dsp:txXfrm>
        <a:off x="8092" y="2332823"/>
        <a:ext cx="2320312" cy="970447"/>
      </dsp:txXfrm>
    </dsp:sp>
    <dsp:sp modelId="{835C6257-F380-4B90-A8CD-95DEF11F5E67}">
      <dsp:nvSpPr>
        <dsp:cNvPr id="0" name=""/>
        <dsp:cNvSpPr/>
      </dsp:nvSpPr>
      <dsp:spPr>
        <a:xfrm>
          <a:off x="3141031" y="1054242"/>
          <a:ext cx="1507169" cy="812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8A355E-0212-445E-A8F5-31071DD1C522}">
      <dsp:nvSpPr>
        <dsp:cNvPr id="0" name=""/>
        <dsp:cNvSpPr/>
      </dsp:nvSpPr>
      <dsp:spPr>
        <a:xfrm>
          <a:off x="2734460" y="195057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Sabon Next LT" panose="02000500000000000000" pitchFamily="2" charset="0"/>
              <a:cs typeface="Sabon Next LT" panose="02000500000000000000" pitchFamily="2" charset="0"/>
            </a:rPr>
            <a:t>Enhance</a:t>
          </a:r>
        </a:p>
      </dsp:txBody>
      <dsp:txXfrm>
        <a:off x="2734460" y="1950573"/>
        <a:ext cx="2320312" cy="348046"/>
      </dsp:txXfrm>
    </dsp:sp>
    <dsp:sp modelId="{6CD96AC2-59D7-4FBA-9951-B9DF055DAFF5}">
      <dsp:nvSpPr>
        <dsp:cNvPr id="0" name=""/>
        <dsp:cNvSpPr/>
      </dsp:nvSpPr>
      <dsp:spPr>
        <a:xfrm>
          <a:off x="2734460" y="2337793"/>
          <a:ext cx="2320312" cy="960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Sabon Next LT" panose="02000500000000000000" pitchFamily="2" charset="0"/>
              <a:cs typeface="Sabon Next LT" panose="02000500000000000000" pitchFamily="2" charset="0"/>
            </a:rPr>
            <a:t>Collection of more brain tumour images  for enhancing classification model’s performance.</a:t>
          </a:r>
          <a:endParaRPr lang="en-US" sz="1300" kern="1200" dirty="0"/>
        </a:p>
      </dsp:txBody>
      <dsp:txXfrm>
        <a:off x="2734460" y="2337793"/>
        <a:ext cx="2320312" cy="960507"/>
      </dsp:txXfrm>
    </dsp:sp>
    <dsp:sp modelId="{A7E47857-34F6-450E-A0A1-8E3C400E2719}">
      <dsp:nvSpPr>
        <dsp:cNvPr id="0" name=""/>
        <dsp:cNvSpPr/>
      </dsp:nvSpPr>
      <dsp:spPr>
        <a:xfrm>
          <a:off x="5952166" y="1196949"/>
          <a:ext cx="1337633" cy="812109"/>
        </a:xfrm>
        <a:prstGeom prst="rect">
          <a:avLst/>
        </a:prstGeom>
        <a:blipFill rotWithShape="1">
          <a:blip xmlns:r="http://schemas.openxmlformats.org/officeDocument/2006/relationships" r:embed="rId3">
            <a:lum/>
            <a:extLst>
              <a:ext uri="{28A0092B-C50C-407E-A947-70E740481C1C}">
                <a14:useLocalDpi xmlns:a14="http://schemas.microsoft.com/office/drawing/2010/main" val="0"/>
              </a:ext>
            </a:extLst>
          </a:blip>
          <a:srcRect/>
          <a:stretch>
            <a:fillRect l="-28000" r="-2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25445-8669-4AAE-A45D-136D5E90C66B}">
      <dsp:nvSpPr>
        <dsp:cNvPr id="0" name=""/>
        <dsp:cNvSpPr/>
      </dsp:nvSpPr>
      <dsp:spPr>
        <a:xfrm>
          <a:off x="5460827" y="2093280"/>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Sabon Next LT" panose="02000500000000000000" pitchFamily="2" charset="0"/>
              <a:cs typeface="Sabon Next LT" panose="02000500000000000000" pitchFamily="2" charset="0"/>
            </a:rPr>
            <a:t>Validate</a:t>
          </a:r>
        </a:p>
      </dsp:txBody>
      <dsp:txXfrm>
        <a:off x="5460827" y="2093280"/>
        <a:ext cx="2320312" cy="348046"/>
      </dsp:txXfrm>
    </dsp:sp>
    <dsp:sp modelId="{110FD6BF-D795-434A-A959-ABF98D9BA523}">
      <dsp:nvSpPr>
        <dsp:cNvPr id="0" name=""/>
        <dsp:cNvSpPr/>
      </dsp:nvSpPr>
      <dsp:spPr>
        <a:xfrm>
          <a:off x="5460827" y="2480500"/>
          <a:ext cx="2320312" cy="675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Validating model performance with biopsy and pathology reports.</a:t>
          </a:r>
        </a:p>
      </dsp:txBody>
      <dsp:txXfrm>
        <a:off x="5460827" y="2480500"/>
        <a:ext cx="2320312" cy="675093"/>
      </dsp:txXfrm>
    </dsp:sp>
    <dsp:sp modelId="{BAAFBF4E-6C97-4A4B-AB06-F9D9CCD38842}">
      <dsp:nvSpPr>
        <dsp:cNvPr id="0" name=""/>
        <dsp:cNvSpPr/>
      </dsp:nvSpPr>
      <dsp:spPr>
        <a:xfrm>
          <a:off x="8732519" y="1176562"/>
          <a:ext cx="1229663" cy="812109"/>
        </a:xfrm>
        <a:prstGeom prst="rect">
          <a:avLst/>
        </a:prstGeom>
        <a:blipFill rotWithShape="1">
          <a:blip xmlns:r="http://schemas.openxmlformats.org/officeDocument/2006/relationships" r:embed="rId4">
            <a:lum/>
            <a:extLst>
              <a:ext uri="{28A0092B-C50C-407E-A947-70E740481C1C}">
                <a14:useLocalDpi xmlns:a14="http://schemas.microsoft.com/office/drawing/2010/main" val="0"/>
              </a:ext>
            </a:extLst>
          </a:blip>
          <a:srcRect/>
          <a:stretch>
            <a:fillRect l="-12000" r="-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1189DD-4636-4A2B-9776-123CD8431878}">
      <dsp:nvSpPr>
        <dsp:cNvPr id="0" name=""/>
        <dsp:cNvSpPr/>
      </dsp:nvSpPr>
      <dsp:spPr>
        <a:xfrm>
          <a:off x="8187194" y="207289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Sabon Next LT" panose="02000500000000000000" pitchFamily="2" charset="0"/>
              <a:cs typeface="Sabon Next LT" panose="02000500000000000000" pitchFamily="2" charset="0"/>
            </a:rPr>
            <a:t>Expand</a:t>
          </a:r>
        </a:p>
      </dsp:txBody>
      <dsp:txXfrm>
        <a:off x="8187194" y="2072894"/>
        <a:ext cx="2320312" cy="348046"/>
      </dsp:txXfrm>
    </dsp:sp>
    <dsp:sp modelId="{80E9E73D-EB99-4B2D-A948-7BF3D1E51A5A}">
      <dsp:nvSpPr>
        <dsp:cNvPr id="0" name=""/>
        <dsp:cNvSpPr/>
      </dsp:nvSpPr>
      <dsp:spPr>
        <a:xfrm>
          <a:off x="8187194" y="2460113"/>
          <a:ext cx="2320312" cy="715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Sabon Next LT" panose="02000500000000000000" pitchFamily="2" charset="0"/>
              <a:cs typeface="Sabon Next LT" panose="02000500000000000000" pitchFamily="2" charset="0"/>
            </a:rPr>
            <a:t>Scope expansion by including more tumour other than glioma, Meningioma and Pituitary.</a:t>
          </a:r>
          <a:endParaRPr lang="en-US" sz="1300" kern="1200" dirty="0"/>
        </a:p>
      </dsp:txBody>
      <dsp:txXfrm>
        <a:off x="8187194" y="2460113"/>
        <a:ext cx="2320312" cy="7158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B8FFF-97ED-427E-ACC4-CF7BE3C88877}" type="datetimeFigureOut">
              <a:rPr lang="en-IN" smtClean="0"/>
              <a:t>11-05-2023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36138-B99A-445C-8410-F5AED4923E8B}" type="slidenum">
              <a:rPr lang="en-IN" smtClean="0"/>
              <a:t>‹#›</a:t>
            </a:fld>
            <a:endParaRPr lang="en-IN"/>
          </a:p>
        </p:txBody>
      </p:sp>
    </p:spTree>
    <p:extLst>
      <p:ext uri="{BB962C8B-B14F-4D97-AF65-F5344CB8AC3E}">
        <p14:creationId xmlns:p14="http://schemas.microsoft.com/office/powerpoint/2010/main" val="1536848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9E29-8A8F-0CAB-6037-7FE1A88206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E0BC49F-C0B9-3746-6F85-B791647D97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438E921-CBFF-D9AD-B2FF-80D51912BF1A}"/>
              </a:ext>
            </a:extLst>
          </p:cNvPr>
          <p:cNvSpPr>
            <a:spLocks noGrp="1"/>
          </p:cNvSpPr>
          <p:nvPr>
            <p:ph type="dt" sz="half" idx="10"/>
          </p:nvPr>
        </p:nvSpPr>
        <p:spPr/>
        <p:txBody>
          <a:bodyPr/>
          <a:lstStyle/>
          <a:p>
            <a:fld id="{9E1A4C84-F3FF-462E-A090-B6744F64E70B}" type="datetime1">
              <a:rPr lang="en-US" smtClean="0"/>
              <a:t>5/11/2023</a:t>
            </a:fld>
            <a:endParaRPr lang="en-US"/>
          </a:p>
        </p:txBody>
      </p:sp>
      <p:sp>
        <p:nvSpPr>
          <p:cNvPr id="5" name="Footer Placeholder 4">
            <a:extLst>
              <a:ext uri="{FF2B5EF4-FFF2-40B4-BE49-F238E27FC236}">
                <a16:creationId xmlns:a16="http://schemas.microsoft.com/office/drawing/2014/main" id="{0342E312-BB6E-AD00-D0EA-EF9A0DAEBF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0431C9-020F-66D9-561B-FA8D6AB4D46B}"/>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724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A49A-A7E3-D32A-E45F-E01E24CB185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CBD9000-8039-8F17-3621-2ED284C95C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AF3CC0D-5C81-D146-1E63-78F7EFDE5724}"/>
              </a:ext>
            </a:extLst>
          </p:cNvPr>
          <p:cNvSpPr>
            <a:spLocks noGrp="1"/>
          </p:cNvSpPr>
          <p:nvPr>
            <p:ph type="dt" sz="half" idx="10"/>
          </p:nvPr>
        </p:nvSpPr>
        <p:spPr/>
        <p:txBody>
          <a:bodyPr/>
          <a:lstStyle/>
          <a:p>
            <a:fld id="{E935298B-D0AC-41ED-9BB5-65A9CEBBBD61}" type="datetime1">
              <a:rPr lang="en-US" smtClean="0"/>
              <a:t>5/11/2023</a:t>
            </a:fld>
            <a:endParaRPr lang="en-US" dirty="0"/>
          </a:p>
        </p:txBody>
      </p:sp>
      <p:sp>
        <p:nvSpPr>
          <p:cNvPr id="5" name="Footer Placeholder 4">
            <a:extLst>
              <a:ext uri="{FF2B5EF4-FFF2-40B4-BE49-F238E27FC236}">
                <a16:creationId xmlns:a16="http://schemas.microsoft.com/office/drawing/2014/main" id="{CF787D82-66CE-59A6-27C9-77ACD6BA21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EF1265-C453-12CC-9E08-7EA2A74136A4}"/>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96712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F374E-5E81-8603-A514-C0404CC251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A127BC7-3299-87C3-265A-7EAA6F4914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B7A9BD-3927-83BB-4E32-62B556C1F1F3}"/>
              </a:ext>
            </a:extLst>
          </p:cNvPr>
          <p:cNvSpPr>
            <a:spLocks noGrp="1"/>
          </p:cNvSpPr>
          <p:nvPr>
            <p:ph type="dt" sz="half" idx="10"/>
          </p:nvPr>
        </p:nvSpPr>
        <p:spPr/>
        <p:txBody>
          <a:bodyPr/>
          <a:lstStyle/>
          <a:p>
            <a:fld id="{B69714FA-C226-4D36-A850-A01BB9341C14}" type="datetime1">
              <a:rPr lang="en-US" smtClean="0"/>
              <a:t>5/11/2023</a:t>
            </a:fld>
            <a:endParaRPr lang="en-US" dirty="0"/>
          </a:p>
        </p:txBody>
      </p:sp>
      <p:sp>
        <p:nvSpPr>
          <p:cNvPr id="5" name="Footer Placeholder 4">
            <a:extLst>
              <a:ext uri="{FF2B5EF4-FFF2-40B4-BE49-F238E27FC236}">
                <a16:creationId xmlns:a16="http://schemas.microsoft.com/office/drawing/2014/main" id="{076C4DD7-346C-83A3-9738-CC143D7C20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486A89-4070-3623-1F6B-4487EB470111}"/>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40713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C204-8A9F-AA10-7F3E-B53F5FC068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626F592-957A-A7BB-1E7C-5F92B264F0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6403451-6D46-9395-F547-9130157220AE}"/>
              </a:ext>
            </a:extLst>
          </p:cNvPr>
          <p:cNvSpPr>
            <a:spLocks noGrp="1"/>
          </p:cNvSpPr>
          <p:nvPr>
            <p:ph type="dt" sz="half" idx="10"/>
          </p:nvPr>
        </p:nvSpPr>
        <p:spPr/>
        <p:txBody>
          <a:bodyPr/>
          <a:lstStyle/>
          <a:p>
            <a:fld id="{1E3B0BAC-CDF6-40BE-A12E-95AE78AA17A1}" type="datetime1">
              <a:rPr lang="en-US" smtClean="0"/>
              <a:t>5/11/2023</a:t>
            </a:fld>
            <a:endParaRPr lang="en-US" dirty="0"/>
          </a:p>
        </p:txBody>
      </p:sp>
      <p:sp>
        <p:nvSpPr>
          <p:cNvPr id="5" name="Footer Placeholder 4">
            <a:extLst>
              <a:ext uri="{FF2B5EF4-FFF2-40B4-BE49-F238E27FC236}">
                <a16:creationId xmlns:a16="http://schemas.microsoft.com/office/drawing/2014/main" id="{7DAD6E1E-C113-A9B0-027F-EF4441AD27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133A3A-75A2-E5A2-F320-6864EE9B5139}"/>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06910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DBC2-A9A6-EE40-6748-D9B2D637F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6409668-7171-EAA8-F888-97BAD81787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7A174B-BDF8-2877-07E1-93050437CFB6}"/>
              </a:ext>
            </a:extLst>
          </p:cNvPr>
          <p:cNvSpPr>
            <a:spLocks noGrp="1"/>
          </p:cNvSpPr>
          <p:nvPr>
            <p:ph type="dt" sz="half" idx="10"/>
          </p:nvPr>
        </p:nvSpPr>
        <p:spPr/>
        <p:txBody>
          <a:bodyPr/>
          <a:lstStyle/>
          <a:p>
            <a:fld id="{A2BC8919-CD8F-43CC-B5F3-36947680B8B4}" type="datetime1">
              <a:rPr lang="en-US" smtClean="0"/>
              <a:t>5/11/2023</a:t>
            </a:fld>
            <a:endParaRPr lang="en-US"/>
          </a:p>
        </p:txBody>
      </p:sp>
      <p:sp>
        <p:nvSpPr>
          <p:cNvPr id="5" name="Footer Placeholder 4">
            <a:extLst>
              <a:ext uri="{FF2B5EF4-FFF2-40B4-BE49-F238E27FC236}">
                <a16:creationId xmlns:a16="http://schemas.microsoft.com/office/drawing/2014/main" id="{150B5D95-EFF3-C5E0-A4E6-BF67659C2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4BC7-F33F-89CB-3E28-44763F2D8A0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5585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F0503-E099-20C9-7ADA-0EC8342533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8724D7E-2361-0B0C-73EC-E37BD95793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B3FE16E-BC73-3231-EA03-83A21E41D8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8FB5016-3DF2-36E5-E600-4712AEF9880F}"/>
              </a:ext>
            </a:extLst>
          </p:cNvPr>
          <p:cNvSpPr>
            <a:spLocks noGrp="1"/>
          </p:cNvSpPr>
          <p:nvPr>
            <p:ph type="dt" sz="half" idx="10"/>
          </p:nvPr>
        </p:nvSpPr>
        <p:spPr/>
        <p:txBody>
          <a:bodyPr/>
          <a:lstStyle/>
          <a:p>
            <a:fld id="{6E8815C0-F3BB-45BD-A08C-CBA4B61CEA6B}" type="datetime1">
              <a:rPr lang="en-US" smtClean="0"/>
              <a:t>5/11/2023</a:t>
            </a:fld>
            <a:endParaRPr lang="en-US" dirty="0"/>
          </a:p>
        </p:txBody>
      </p:sp>
      <p:sp>
        <p:nvSpPr>
          <p:cNvPr id="6" name="Footer Placeholder 5">
            <a:extLst>
              <a:ext uri="{FF2B5EF4-FFF2-40B4-BE49-F238E27FC236}">
                <a16:creationId xmlns:a16="http://schemas.microsoft.com/office/drawing/2014/main" id="{913ADEAC-F7B5-B9D6-906B-EEF7E5698D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4D5D04F-6ACB-703A-9641-866638491419}"/>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60187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31BC6-AECB-D053-D7C1-BB8A5CA0D1A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EDF-866E-A234-AC03-12F43BA3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2DA40D-36D6-C616-8E35-7249A3524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650AF90-B407-1969-C302-239B7E8B6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DE53A-AC85-F18F-359F-A69043CF8B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DDEFDCE-5396-073D-4895-39AD1672E622}"/>
              </a:ext>
            </a:extLst>
          </p:cNvPr>
          <p:cNvSpPr>
            <a:spLocks noGrp="1"/>
          </p:cNvSpPr>
          <p:nvPr>
            <p:ph type="dt" sz="half" idx="10"/>
          </p:nvPr>
        </p:nvSpPr>
        <p:spPr/>
        <p:txBody>
          <a:bodyPr/>
          <a:lstStyle/>
          <a:p>
            <a:fld id="{9BAA05A9-DA54-47CA-83E3-66544445AE47}" type="datetime1">
              <a:rPr lang="en-US" smtClean="0"/>
              <a:t>5/11/2023</a:t>
            </a:fld>
            <a:endParaRPr lang="en-US" dirty="0"/>
          </a:p>
        </p:txBody>
      </p:sp>
      <p:sp>
        <p:nvSpPr>
          <p:cNvPr id="8" name="Footer Placeholder 7">
            <a:extLst>
              <a:ext uri="{FF2B5EF4-FFF2-40B4-BE49-F238E27FC236}">
                <a16:creationId xmlns:a16="http://schemas.microsoft.com/office/drawing/2014/main" id="{0A93F088-5799-EC46-2CEE-3851CEBE6A3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84E623-370C-DA92-49EE-67F25C829166}"/>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7540379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23D4-8FA7-8574-07E6-7BAA80DA32F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321C9AF-3391-2AB0-AA24-83A5BC4E7DE2}"/>
              </a:ext>
            </a:extLst>
          </p:cNvPr>
          <p:cNvSpPr>
            <a:spLocks noGrp="1"/>
          </p:cNvSpPr>
          <p:nvPr>
            <p:ph type="dt" sz="half" idx="10"/>
          </p:nvPr>
        </p:nvSpPr>
        <p:spPr/>
        <p:txBody>
          <a:bodyPr/>
          <a:lstStyle/>
          <a:p>
            <a:fld id="{3FE0162D-E202-4DA1-B0BD-608FADE6BAD4}" type="datetime1">
              <a:rPr lang="en-US" smtClean="0"/>
              <a:t>5/11/2023</a:t>
            </a:fld>
            <a:endParaRPr lang="en-US"/>
          </a:p>
        </p:txBody>
      </p:sp>
      <p:sp>
        <p:nvSpPr>
          <p:cNvPr id="4" name="Footer Placeholder 3">
            <a:extLst>
              <a:ext uri="{FF2B5EF4-FFF2-40B4-BE49-F238E27FC236}">
                <a16:creationId xmlns:a16="http://schemas.microsoft.com/office/drawing/2014/main" id="{CE7346E4-1BAA-57BA-7F11-9C8785ECFD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7809E2-A80A-A632-60EF-F924EBAA8F3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9897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4A34C8-44CE-EF37-A015-E7540186C53D}"/>
              </a:ext>
            </a:extLst>
          </p:cNvPr>
          <p:cNvSpPr>
            <a:spLocks noGrp="1"/>
          </p:cNvSpPr>
          <p:nvPr>
            <p:ph type="dt" sz="half" idx="10"/>
          </p:nvPr>
        </p:nvSpPr>
        <p:spPr/>
        <p:txBody>
          <a:bodyPr/>
          <a:lstStyle/>
          <a:p>
            <a:fld id="{5EC043D1-1F28-4AB9-AFB9-D5E319B9299F}" type="datetime1">
              <a:rPr lang="en-US" smtClean="0"/>
              <a:t>5/11/2023</a:t>
            </a:fld>
            <a:endParaRPr lang="en-US"/>
          </a:p>
        </p:txBody>
      </p:sp>
      <p:sp>
        <p:nvSpPr>
          <p:cNvPr id="3" name="Footer Placeholder 2">
            <a:extLst>
              <a:ext uri="{FF2B5EF4-FFF2-40B4-BE49-F238E27FC236}">
                <a16:creationId xmlns:a16="http://schemas.microsoft.com/office/drawing/2014/main" id="{D42773F1-C22F-7058-BD26-603E694CDF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2BAC43-BCC4-8FC8-744D-A11BF78F196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54078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C700-7173-9AD3-914C-535271DE6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28FF60C-8B0B-303B-83A1-F946A13516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C78B83C-8102-FEF8-01D0-0F8501F86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73516-2CF6-202F-2470-F0C9B25548B6}"/>
              </a:ext>
            </a:extLst>
          </p:cNvPr>
          <p:cNvSpPr>
            <a:spLocks noGrp="1"/>
          </p:cNvSpPr>
          <p:nvPr>
            <p:ph type="dt" sz="half" idx="10"/>
          </p:nvPr>
        </p:nvSpPr>
        <p:spPr/>
        <p:txBody>
          <a:bodyPr/>
          <a:lstStyle/>
          <a:p>
            <a:fld id="{B7EABE36-23D8-4789-861D-BB2315DE3A0D}" type="datetime1">
              <a:rPr lang="en-US" smtClean="0"/>
              <a:t>5/11/2023</a:t>
            </a:fld>
            <a:endParaRPr lang="en-US" dirty="0"/>
          </a:p>
        </p:txBody>
      </p:sp>
      <p:sp>
        <p:nvSpPr>
          <p:cNvPr id="6" name="Footer Placeholder 5">
            <a:extLst>
              <a:ext uri="{FF2B5EF4-FFF2-40B4-BE49-F238E27FC236}">
                <a16:creationId xmlns:a16="http://schemas.microsoft.com/office/drawing/2014/main" id="{34C6FAE7-BFBD-D1C1-82FA-37DB3B9BD16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3A5267-3D4D-F487-8CBB-E19DB1E9B634}"/>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904129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5520-BC57-A0E4-F3BE-13ACE667D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0D588C9-3608-BC3C-65A5-AFEA2E37F8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A6F527A-1035-23B6-587D-757C3E3CC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B506A1-C035-9418-F02D-6B11435DE18D}"/>
              </a:ext>
            </a:extLst>
          </p:cNvPr>
          <p:cNvSpPr>
            <a:spLocks noGrp="1"/>
          </p:cNvSpPr>
          <p:nvPr>
            <p:ph type="dt" sz="half" idx="10"/>
          </p:nvPr>
        </p:nvSpPr>
        <p:spPr/>
        <p:txBody>
          <a:bodyPr/>
          <a:lstStyle/>
          <a:p>
            <a:fld id="{0F42F8F9-D692-422A-ABD8-6F32A0BE7EC3}" type="datetime1">
              <a:rPr lang="en-US" smtClean="0"/>
              <a:t>5/11/2023</a:t>
            </a:fld>
            <a:endParaRPr lang="en-US" dirty="0"/>
          </a:p>
        </p:txBody>
      </p:sp>
      <p:sp>
        <p:nvSpPr>
          <p:cNvPr id="6" name="Footer Placeholder 5">
            <a:extLst>
              <a:ext uri="{FF2B5EF4-FFF2-40B4-BE49-F238E27FC236}">
                <a16:creationId xmlns:a16="http://schemas.microsoft.com/office/drawing/2014/main" id="{B3E5E76D-FD4B-CAFE-FB36-C1319E956BF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BCBD793-D942-1F92-1C65-865B669189E8}"/>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708035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2C94E2-3358-93B2-3F8E-AFD20A6D7C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E051619-CCE1-A959-F9F1-EC14C502B3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2F490E-EF72-4994-EB54-BFC96723C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AA05A9-DA54-47CA-83E3-66544445AE47}" type="datetime1">
              <a:rPr lang="en-US" smtClean="0"/>
              <a:t>5/11/2023</a:t>
            </a:fld>
            <a:endParaRPr lang="en-US" dirty="0"/>
          </a:p>
        </p:txBody>
      </p:sp>
      <p:sp>
        <p:nvSpPr>
          <p:cNvPr id="5" name="Footer Placeholder 4">
            <a:extLst>
              <a:ext uri="{FF2B5EF4-FFF2-40B4-BE49-F238E27FC236}">
                <a16:creationId xmlns:a16="http://schemas.microsoft.com/office/drawing/2014/main" id="{01324B94-7A57-AA6B-73E7-113EDD6CF3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89843FF-78F6-935D-BA69-2E026BB9FA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812190395"/>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file/d/1HzFPBfzAtXwuVCF0bozOah3onYkcIdel/view?usp=sharin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hyperlink" Target="https://www.cancer.org/cancer/brain-spinal-cord-tumors-adults/about/types-of-brain-tumors.html" TargetMode="External"/><Relationship Id="rId3" Type="http://schemas.openxmlformats.org/officeDocument/2006/relationships/hyperlink" Target="https://www.pennmedicine.org/news/news-releases/2022/december/ai-enables-the-largest-brain-tumor-study" TargetMode="External"/><Relationship Id="rId7" Type="http://schemas.openxmlformats.org/officeDocument/2006/relationships/hyperlink" Target="https://www.cancerresearchuk.org/about-cancer/brain-tumours/types" TargetMode="External"/><Relationship Id="rId2" Type="http://schemas.openxmlformats.org/officeDocument/2006/relationships/hyperlink" Target="https://www.hindawi.com/journals/ijbi/2017/9749108/" TargetMode="External"/><Relationship Id="rId1" Type="http://schemas.openxmlformats.org/officeDocument/2006/relationships/slideLayout" Target="../slideLayouts/slideLayout7.xml"/><Relationship Id="rId6" Type="http://schemas.openxmlformats.org/officeDocument/2006/relationships/hyperlink" Target="https://www.mayoclinic.org/diseases-conditions/brain-tumor/symptoms-causes/syc-20350084" TargetMode="External"/><Relationship Id="rId5" Type="http://schemas.openxmlformats.org/officeDocument/2006/relationships/hyperlink" Target="https://mayfieldclinic.com/pe-braintumor.htm" TargetMode="External"/><Relationship Id="rId10" Type="http://schemas.openxmlformats.org/officeDocument/2006/relationships/hyperlink" Target="https://www.kaggle.com/datasets/sartajbhuvaji/brain-tumor-classification-mri" TargetMode="External"/><Relationship Id="rId4" Type="http://schemas.openxmlformats.org/officeDocument/2006/relationships/hyperlink" Target="https://www.hopkinsmedicine.org/health/conditions-and-diseases/brain-tumor" TargetMode="External"/><Relationship Id="rId9" Type="http://schemas.openxmlformats.org/officeDocument/2006/relationships/hyperlink" Target="https://www.pennmedicine.org/updates/blogs/neuroscience-blog/2018/november/what-are-the-most-common-types-of-brain-tumor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fif"/><Relationship Id="rId5" Type="http://schemas.openxmlformats.org/officeDocument/2006/relationships/image" Target="../media/image5.jfi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3" descr="3D Rendering Of The Brain">
            <a:extLst>
              <a:ext uri="{FF2B5EF4-FFF2-40B4-BE49-F238E27FC236}">
                <a16:creationId xmlns:a16="http://schemas.microsoft.com/office/drawing/2014/main" id="{62CC961A-93FD-B8B7-BB11-F96FE60834F2}"/>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5"/>
          <a:srcRect t="284" r="-1" b="-1"/>
          <a:stretch/>
        </p:blipFill>
        <p:spPr>
          <a:xfrm>
            <a:off x="-36106" y="0"/>
            <a:ext cx="12303967" cy="7210425"/>
          </a:xfrm>
          <a:prstGeom prst="rect">
            <a:avLst/>
          </a:prstGeom>
        </p:spPr>
      </p:pic>
      <p:sp>
        <p:nvSpPr>
          <p:cNvPr id="4" name="Title 1">
            <a:extLst>
              <a:ext uri="{FF2B5EF4-FFF2-40B4-BE49-F238E27FC236}">
                <a16:creationId xmlns:a16="http://schemas.microsoft.com/office/drawing/2014/main" id="{91B635DB-1A04-2E9B-DAA3-67F8B655060B}"/>
              </a:ext>
            </a:extLst>
          </p:cNvPr>
          <p:cNvSpPr txBox="1">
            <a:spLocks/>
          </p:cNvSpPr>
          <p:nvPr/>
        </p:nvSpPr>
        <p:spPr>
          <a:xfrm>
            <a:off x="2432849" y="108273"/>
            <a:ext cx="8936439" cy="3077253"/>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b="1" dirty="0">
                <a:solidFill>
                  <a:schemeClr val="tx1"/>
                </a:solidFill>
                <a:effectLst>
                  <a:outerShdw blurRad="38100" dist="38100" dir="2700000" algn="tl">
                    <a:srgbClr val="000000">
                      <a:alpha val="43137"/>
                    </a:srgbClr>
                  </a:outerShdw>
                </a:effectLst>
              </a:rPr>
              <a:t>Brain Tumour Prediction</a:t>
            </a:r>
          </a:p>
        </p:txBody>
      </p:sp>
      <p:sp>
        <p:nvSpPr>
          <p:cNvPr id="6" name="Subtitle 2">
            <a:extLst>
              <a:ext uri="{FF2B5EF4-FFF2-40B4-BE49-F238E27FC236}">
                <a16:creationId xmlns:a16="http://schemas.microsoft.com/office/drawing/2014/main" id="{6AE93C91-098F-D647-5510-C9B746AB6164}"/>
              </a:ext>
            </a:extLst>
          </p:cNvPr>
          <p:cNvSpPr txBox="1">
            <a:spLocks/>
          </p:cNvSpPr>
          <p:nvPr/>
        </p:nvSpPr>
        <p:spPr>
          <a:xfrm>
            <a:off x="3609924" y="1162727"/>
            <a:ext cx="6275736" cy="21907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b="1" dirty="0">
                <a:effectLst>
                  <a:outerShdw blurRad="38100" dist="38100" dir="2700000" algn="tl">
                    <a:srgbClr val="000000">
                      <a:alpha val="43137"/>
                    </a:srgbClr>
                  </a:outerShdw>
                </a:effectLst>
              </a:rPr>
              <a:t>Image classification using Machine Learning</a:t>
            </a:r>
          </a:p>
        </p:txBody>
      </p:sp>
    </p:spTree>
    <p:custDataLst>
      <p:tags r:id="rId1"/>
    </p:custDataLst>
    <p:extLst>
      <p:ext uri="{BB962C8B-B14F-4D97-AF65-F5344CB8AC3E}">
        <p14:creationId xmlns:p14="http://schemas.microsoft.com/office/powerpoint/2010/main" val="201323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mute="1">
                <p:cTn id="17" repeatCount="indefinite" fill="hold" display="0">
                  <p:stCondLst>
                    <p:cond delay="indefinite"/>
                  </p:stCondLst>
                </p:cTn>
                <p:tgtEl>
                  <p:spTgt spid="2"/>
                </p:tgtEl>
              </p:cMediaNode>
            </p:vide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32AF-1845-0588-D8CD-D561ADA46885}"/>
              </a:ext>
            </a:extLst>
          </p:cNvPr>
          <p:cNvSpPr>
            <a:spLocks noGrp="1"/>
          </p:cNvSpPr>
          <p:nvPr>
            <p:ph type="title"/>
          </p:nvPr>
        </p:nvSpPr>
        <p:spPr>
          <a:xfrm>
            <a:off x="3546227" y="177480"/>
            <a:ext cx="8332237" cy="774440"/>
          </a:xfrm>
        </p:spPr>
        <p:txBody>
          <a:bodyPr vert="horz" lIns="91440" tIns="45720" rIns="91440" bIns="45720" rtlCol="0" anchor="t">
            <a:normAutofit/>
          </a:bodyPr>
          <a:lstStyle/>
          <a:p>
            <a:r>
              <a:rPr lang="en-US" b="1" dirty="0">
                <a:effectLst>
                  <a:outerShdw blurRad="38100" dist="38100" dir="2700000" algn="tl">
                    <a:srgbClr val="000000">
                      <a:alpha val="43137"/>
                    </a:srgbClr>
                  </a:outerShdw>
                </a:effectLst>
                <a:latin typeface="+mn-lt"/>
              </a:rPr>
              <a:t>Noise and Brisquescore</a:t>
            </a:r>
          </a:p>
        </p:txBody>
      </p:sp>
      <p:pic>
        <p:nvPicPr>
          <p:cNvPr id="7" name="Picture 6" descr="Chart, scatter chart&#10;&#10;Description automatically generated">
            <a:extLst>
              <a:ext uri="{FF2B5EF4-FFF2-40B4-BE49-F238E27FC236}">
                <a16:creationId xmlns:a16="http://schemas.microsoft.com/office/drawing/2014/main" id="{C55E3C8C-85D5-1372-AD90-A61517ABE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2329"/>
            <a:ext cx="12072026" cy="5901314"/>
          </a:xfrm>
          <a:prstGeom prst="rect">
            <a:avLst/>
          </a:prstGeom>
        </p:spPr>
      </p:pic>
    </p:spTree>
    <p:extLst>
      <p:ext uri="{BB962C8B-B14F-4D97-AF65-F5344CB8AC3E}">
        <p14:creationId xmlns:p14="http://schemas.microsoft.com/office/powerpoint/2010/main" val="408087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5A9D-9E7F-90E9-DCF8-6E79C5312A2E}"/>
              </a:ext>
            </a:extLst>
          </p:cNvPr>
          <p:cNvSpPr>
            <a:spLocks noGrp="1"/>
          </p:cNvSpPr>
          <p:nvPr>
            <p:ph type="title"/>
          </p:nvPr>
        </p:nvSpPr>
        <p:spPr>
          <a:xfrm>
            <a:off x="729574" y="-12101"/>
            <a:ext cx="11462426" cy="1368614"/>
          </a:xfrm>
        </p:spPr>
        <p:txBody>
          <a:bodyPr vert="horz" lIns="91440" tIns="45720" rIns="91440" bIns="45720" rtlCol="0" anchor="ctr">
            <a:normAutofit/>
          </a:bodyPr>
          <a:lstStyle/>
          <a:p>
            <a:pPr algn="ctr"/>
            <a:r>
              <a:rPr lang="en-US" sz="4800" b="1" dirty="0">
                <a:effectLst>
                  <a:outerShdw blurRad="38100" dist="38100" dir="2700000" algn="tl">
                    <a:srgbClr val="000000">
                      <a:alpha val="43137"/>
                    </a:srgbClr>
                  </a:outerShdw>
                </a:effectLst>
                <a:latin typeface="+mn-lt"/>
              </a:rPr>
              <a:t>Example of Noise</a:t>
            </a:r>
            <a:endParaRPr lang="en-US" sz="4600" b="1" dirty="0">
              <a:effectLst>
                <a:outerShdw blurRad="38100" dist="38100" dir="2700000" algn="tl">
                  <a:srgbClr val="000000">
                    <a:alpha val="43137"/>
                  </a:srgbClr>
                </a:outerShdw>
              </a:effectLst>
              <a:latin typeface="+mn-lt"/>
            </a:endParaRPr>
          </a:p>
        </p:txBody>
      </p:sp>
      <p:pic>
        <p:nvPicPr>
          <p:cNvPr id="7" name="Picture 6" descr="A close-up of the moon">
            <a:extLst>
              <a:ext uri="{FF2B5EF4-FFF2-40B4-BE49-F238E27FC236}">
                <a16:creationId xmlns:a16="http://schemas.microsoft.com/office/drawing/2014/main" id="{605541C5-5E21-3737-11E7-F21C4D40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46" y="1405151"/>
            <a:ext cx="5077209" cy="5306601"/>
          </a:xfrm>
          <a:prstGeom prst="rect">
            <a:avLst/>
          </a:prstGeom>
        </p:spPr>
      </p:pic>
      <p:pic>
        <p:nvPicPr>
          <p:cNvPr id="4" name="Picture 2">
            <a:extLst>
              <a:ext uri="{FF2B5EF4-FFF2-40B4-BE49-F238E27FC236}">
                <a16:creationId xmlns:a16="http://schemas.microsoft.com/office/drawing/2014/main" id="{CFB54EF6-BC20-80D3-D1FA-03799BAD2C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89426" y="1893435"/>
            <a:ext cx="5148471" cy="412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1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8E4B4C-7912-2AD8-71D5-1CC09E690C9E}"/>
              </a:ext>
            </a:extLst>
          </p:cNvPr>
          <p:cNvSpPr txBox="1"/>
          <p:nvPr/>
        </p:nvSpPr>
        <p:spPr>
          <a:xfrm>
            <a:off x="1538012" y="5518027"/>
            <a:ext cx="8893612" cy="984372"/>
          </a:xfrm>
          <a:prstGeom prst="rect">
            <a:avLst/>
          </a:prstGeom>
          <a:noFill/>
        </p:spPr>
        <p:txBody>
          <a:bodyPr wrap="square">
            <a:spAutoFit/>
          </a:bodyPr>
          <a:lstStyle/>
          <a:p>
            <a:pPr defTabSz="242316">
              <a:lnSpc>
                <a:spcPct val="110000"/>
              </a:lnSpc>
              <a:spcAft>
                <a:spcPts val="318"/>
              </a:spcAft>
              <a:buClr>
                <a:schemeClr val="tx2">
                  <a:lumMod val="50000"/>
                  <a:lumOff val="50000"/>
                </a:schemeClr>
              </a:buClr>
              <a:buSzPct val="75000"/>
            </a:pPr>
            <a:r>
              <a:rPr lang="en-US" dirty="0">
                <a:latin typeface="Times New Roman" panose="02020603050405020304" pitchFamily="18" charset="0"/>
                <a:cs typeface="Times New Roman" panose="02020603050405020304" pitchFamily="18" charset="0"/>
              </a:rPr>
              <a:t>The confusion matrix shows that the This is reflected in the very low accuracy score of 0.002, which means that the model is correctly predicting the class of the target variable only 0.3% of the time.</a:t>
            </a:r>
          </a:p>
        </p:txBody>
      </p:sp>
      <p:sp>
        <p:nvSpPr>
          <p:cNvPr id="8" name="TextBox 7">
            <a:extLst>
              <a:ext uri="{FF2B5EF4-FFF2-40B4-BE49-F238E27FC236}">
                <a16:creationId xmlns:a16="http://schemas.microsoft.com/office/drawing/2014/main" id="{352B75F0-BE5C-C07F-00D6-ADF666F80CCF}"/>
              </a:ext>
            </a:extLst>
          </p:cNvPr>
          <p:cNvSpPr txBox="1"/>
          <p:nvPr/>
        </p:nvSpPr>
        <p:spPr>
          <a:xfrm>
            <a:off x="972765" y="355601"/>
            <a:ext cx="8039155" cy="830997"/>
          </a:xfrm>
          <a:prstGeom prst="rect">
            <a:avLst/>
          </a:prstGeom>
          <a:noFill/>
        </p:spPr>
        <p:txBody>
          <a:bodyPr wrap="square" rtlCol="0">
            <a:spAutoFit/>
          </a:bodyPr>
          <a:lstStyle/>
          <a:p>
            <a:r>
              <a:rPr lang="en-CA" sz="4800" b="1" dirty="0">
                <a:effectLst>
                  <a:outerShdw blurRad="38100" dist="38100" dir="2700000" algn="tl">
                    <a:srgbClr val="000000">
                      <a:alpha val="43137"/>
                    </a:srgbClr>
                  </a:outerShdw>
                </a:effectLst>
              </a:rPr>
              <a:t>Random Forest Multiclass</a:t>
            </a:r>
          </a:p>
        </p:txBody>
      </p:sp>
      <p:pic>
        <p:nvPicPr>
          <p:cNvPr id="9" name="Picture 8" descr="Chart, treemap chart&#10;&#10;Description automatically generated">
            <a:extLst>
              <a:ext uri="{FF2B5EF4-FFF2-40B4-BE49-F238E27FC236}">
                <a16:creationId xmlns:a16="http://schemas.microsoft.com/office/drawing/2014/main" id="{83541C58-7FE8-D6FC-2917-8A634F470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22" y="1318594"/>
            <a:ext cx="7524047" cy="3925210"/>
          </a:xfrm>
          <a:prstGeom prst="rect">
            <a:avLst/>
          </a:prstGeom>
        </p:spPr>
      </p:pic>
    </p:spTree>
    <p:extLst>
      <p:ext uri="{BB962C8B-B14F-4D97-AF65-F5344CB8AC3E}">
        <p14:creationId xmlns:p14="http://schemas.microsoft.com/office/powerpoint/2010/main" val="31751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jellyfish in the water&#10;&#10;Description automatically generated with medium confidence">
            <a:extLst>
              <a:ext uri="{FF2B5EF4-FFF2-40B4-BE49-F238E27FC236}">
                <a16:creationId xmlns:a16="http://schemas.microsoft.com/office/drawing/2014/main" id="{D0D4BFBC-9EA1-9C67-A38D-2410DCA4B496}"/>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0" y="-261050"/>
            <a:ext cx="12191999" cy="7119050"/>
          </a:xfrm>
          <a:prstGeom prst="rect">
            <a:avLst/>
          </a:prstGeom>
        </p:spPr>
      </p:pic>
      <p:sp>
        <p:nvSpPr>
          <p:cNvPr id="3" name="TextBox 2">
            <a:extLst>
              <a:ext uri="{FF2B5EF4-FFF2-40B4-BE49-F238E27FC236}">
                <a16:creationId xmlns:a16="http://schemas.microsoft.com/office/drawing/2014/main" id="{FCF81D86-24B5-CD06-5B02-F551E36FB619}"/>
              </a:ext>
            </a:extLst>
          </p:cNvPr>
          <p:cNvSpPr txBox="1"/>
          <p:nvPr/>
        </p:nvSpPr>
        <p:spPr>
          <a:xfrm>
            <a:off x="1940560" y="335280"/>
            <a:ext cx="8905780" cy="707886"/>
          </a:xfrm>
          <a:prstGeom prst="rect">
            <a:avLst/>
          </a:prstGeom>
          <a:noFill/>
        </p:spPr>
        <p:txBody>
          <a:bodyPr wrap="square">
            <a:spAutoFit/>
          </a:bodyPr>
          <a:lstStyle/>
          <a:p>
            <a:pPr defTabSz="242316">
              <a:spcAft>
                <a:spcPts val="600"/>
              </a:spcAft>
            </a:pPr>
            <a:r>
              <a:rPr lang="en-CA" sz="4000" b="1" dirty="0">
                <a:effectLst>
                  <a:outerShdw blurRad="38100" dist="38100" dir="2700000" algn="tl">
                    <a:srgbClr val="000000">
                      <a:alpha val="43137"/>
                    </a:srgbClr>
                  </a:outerShdw>
                </a:effectLst>
              </a:rPr>
              <a:t>Convolutional Neural Network(CNN)</a:t>
            </a:r>
          </a:p>
        </p:txBody>
      </p:sp>
      <p:graphicFrame>
        <p:nvGraphicFramePr>
          <p:cNvPr id="5" name="Table 6">
            <a:extLst>
              <a:ext uri="{FF2B5EF4-FFF2-40B4-BE49-F238E27FC236}">
                <a16:creationId xmlns:a16="http://schemas.microsoft.com/office/drawing/2014/main" id="{AC5E0849-B9B2-FB5C-7A27-9A78D6D05B93}"/>
              </a:ext>
            </a:extLst>
          </p:cNvPr>
          <p:cNvGraphicFramePr>
            <a:graphicFrameLocks noGrp="1"/>
          </p:cNvGraphicFramePr>
          <p:nvPr>
            <p:extLst>
              <p:ext uri="{D42A27DB-BD31-4B8C-83A1-F6EECF244321}">
                <p14:modId xmlns:p14="http://schemas.microsoft.com/office/powerpoint/2010/main" val="1749538719"/>
              </p:ext>
            </p:extLst>
          </p:nvPr>
        </p:nvGraphicFramePr>
        <p:xfrm>
          <a:off x="1089496" y="2239296"/>
          <a:ext cx="9756844" cy="4164785"/>
        </p:xfrm>
        <a:graphic>
          <a:graphicData uri="http://schemas.openxmlformats.org/drawingml/2006/table">
            <a:tbl>
              <a:tblPr firstRow="1" bandRow="1">
                <a:tableStyleId>{5C22544A-7EE6-4342-B048-85BDC9FD1C3A}</a:tableStyleId>
              </a:tblPr>
              <a:tblGrid>
                <a:gridCol w="2439211">
                  <a:extLst>
                    <a:ext uri="{9D8B030D-6E8A-4147-A177-3AD203B41FA5}">
                      <a16:colId xmlns:a16="http://schemas.microsoft.com/office/drawing/2014/main" val="2596892653"/>
                    </a:ext>
                  </a:extLst>
                </a:gridCol>
                <a:gridCol w="2439211">
                  <a:extLst>
                    <a:ext uri="{9D8B030D-6E8A-4147-A177-3AD203B41FA5}">
                      <a16:colId xmlns:a16="http://schemas.microsoft.com/office/drawing/2014/main" val="3907670311"/>
                    </a:ext>
                  </a:extLst>
                </a:gridCol>
                <a:gridCol w="2439211">
                  <a:extLst>
                    <a:ext uri="{9D8B030D-6E8A-4147-A177-3AD203B41FA5}">
                      <a16:colId xmlns:a16="http://schemas.microsoft.com/office/drawing/2014/main" val="3562921717"/>
                    </a:ext>
                  </a:extLst>
                </a:gridCol>
                <a:gridCol w="2439211">
                  <a:extLst>
                    <a:ext uri="{9D8B030D-6E8A-4147-A177-3AD203B41FA5}">
                      <a16:colId xmlns:a16="http://schemas.microsoft.com/office/drawing/2014/main" val="2543746316"/>
                    </a:ext>
                  </a:extLst>
                </a:gridCol>
              </a:tblGrid>
              <a:tr h="709945">
                <a:tc>
                  <a:txBody>
                    <a:bodyPr/>
                    <a:lstStyle/>
                    <a:p>
                      <a:pPr algn="ctr"/>
                      <a:r>
                        <a:rPr lang="en-IN" sz="2800" dirty="0">
                          <a:solidFill>
                            <a:schemeClr val="tx1"/>
                          </a:solidFill>
                        </a:rPr>
                        <a:t>Class</a:t>
                      </a:r>
                    </a:p>
                  </a:txBody>
                  <a:tcPr/>
                </a:tc>
                <a:tc>
                  <a:txBody>
                    <a:bodyPr/>
                    <a:lstStyle/>
                    <a:p>
                      <a:pPr algn="ctr"/>
                      <a:r>
                        <a:rPr lang="en-GB" sz="2800" dirty="0">
                          <a:solidFill>
                            <a:schemeClr val="tx1"/>
                          </a:solidFill>
                        </a:rPr>
                        <a:t>Precision</a:t>
                      </a:r>
                      <a:endParaRPr lang="en-IN" sz="2800" dirty="0">
                        <a:solidFill>
                          <a:schemeClr val="tx1"/>
                        </a:solidFill>
                      </a:endParaRPr>
                    </a:p>
                  </a:txBody>
                  <a:tcPr/>
                </a:tc>
                <a:tc>
                  <a:txBody>
                    <a:bodyPr/>
                    <a:lstStyle/>
                    <a:p>
                      <a:pPr algn="ctr"/>
                      <a:r>
                        <a:rPr lang="en-GB" sz="2800" dirty="0">
                          <a:solidFill>
                            <a:schemeClr val="tx1"/>
                          </a:solidFill>
                        </a:rPr>
                        <a:t>Recall</a:t>
                      </a:r>
                      <a:endParaRPr lang="en-IN" sz="2800" dirty="0">
                        <a:solidFill>
                          <a:schemeClr val="tx1"/>
                        </a:solidFill>
                      </a:endParaRPr>
                    </a:p>
                  </a:txBody>
                  <a:tcPr/>
                </a:tc>
                <a:tc>
                  <a:txBody>
                    <a:bodyPr/>
                    <a:lstStyle/>
                    <a:p>
                      <a:pPr algn="ctr"/>
                      <a:r>
                        <a:rPr lang="en-GB" sz="2800" dirty="0">
                          <a:solidFill>
                            <a:schemeClr val="tx1"/>
                          </a:solidFill>
                        </a:rPr>
                        <a:t>F1- score</a:t>
                      </a:r>
                      <a:endParaRPr lang="en-IN" sz="2800" dirty="0">
                        <a:solidFill>
                          <a:schemeClr val="tx1"/>
                        </a:solidFill>
                      </a:endParaRPr>
                    </a:p>
                  </a:txBody>
                  <a:tcPr/>
                </a:tc>
                <a:extLst>
                  <a:ext uri="{0D108BD9-81ED-4DB2-BD59-A6C34878D82A}">
                    <a16:rowId xmlns:a16="http://schemas.microsoft.com/office/drawing/2014/main" val="1496255364"/>
                  </a:ext>
                </a:extLst>
              </a:tr>
              <a:tr h="690968">
                <a:tc>
                  <a:txBody>
                    <a:bodyPr/>
                    <a:lstStyle/>
                    <a:p>
                      <a:pPr algn="ctr"/>
                      <a:r>
                        <a:rPr lang="en-GB" sz="2800" dirty="0"/>
                        <a:t>Glioma</a:t>
                      </a:r>
                      <a:endParaRPr lang="en-IN" sz="2800" dirty="0"/>
                    </a:p>
                  </a:txBody>
                  <a:tcPr/>
                </a:tc>
                <a:tc>
                  <a:txBody>
                    <a:bodyPr/>
                    <a:lstStyle/>
                    <a:p>
                      <a:pPr algn="ctr"/>
                      <a:r>
                        <a:rPr lang="en-GB" sz="2800" dirty="0"/>
                        <a:t>1</a:t>
                      </a:r>
                      <a:endParaRPr lang="en-IN" sz="2800" dirty="0"/>
                    </a:p>
                  </a:txBody>
                  <a:tcPr/>
                </a:tc>
                <a:tc>
                  <a:txBody>
                    <a:bodyPr/>
                    <a:lstStyle/>
                    <a:p>
                      <a:pPr algn="ctr"/>
                      <a:r>
                        <a:rPr lang="en-GB" sz="2800" dirty="0"/>
                        <a:t>0.17</a:t>
                      </a:r>
                      <a:endParaRPr lang="en-IN" sz="2800" dirty="0"/>
                    </a:p>
                  </a:txBody>
                  <a:tcPr/>
                </a:tc>
                <a:tc>
                  <a:txBody>
                    <a:bodyPr/>
                    <a:lstStyle/>
                    <a:p>
                      <a:pPr algn="ctr"/>
                      <a:r>
                        <a:rPr lang="en-GB" sz="2800" dirty="0"/>
                        <a:t>0.29</a:t>
                      </a:r>
                      <a:endParaRPr lang="en-IN" sz="2800" dirty="0"/>
                    </a:p>
                  </a:txBody>
                  <a:tcPr/>
                </a:tc>
                <a:extLst>
                  <a:ext uri="{0D108BD9-81ED-4DB2-BD59-A6C34878D82A}">
                    <a16:rowId xmlns:a16="http://schemas.microsoft.com/office/drawing/2014/main" val="3668143143"/>
                  </a:ext>
                </a:extLst>
              </a:tr>
              <a:tr h="690968">
                <a:tc>
                  <a:txBody>
                    <a:bodyPr/>
                    <a:lstStyle/>
                    <a:p>
                      <a:pPr algn="ctr"/>
                      <a:r>
                        <a:rPr lang="en-GB" sz="2800" dirty="0"/>
                        <a:t>Meningioma</a:t>
                      </a:r>
                      <a:endParaRPr lang="en-IN" sz="2800" dirty="0"/>
                    </a:p>
                  </a:txBody>
                  <a:tcPr/>
                </a:tc>
                <a:tc>
                  <a:txBody>
                    <a:bodyPr/>
                    <a:lstStyle/>
                    <a:p>
                      <a:pPr algn="ctr"/>
                      <a:r>
                        <a:rPr lang="en-GB" sz="2800" dirty="0"/>
                        <a:t>0.69</a:t>
                      </a:r>
                      <a:endParaRPr lang="en-IN" sz="2800" dirty="0"/>
                    </a:p>
                  </a:txBody>
                  <a:tcPr/>
                </a:tc>
                <a:tc>
                  <a:txBody>
                    <a:bodyPr/>
                    <a:lstStyle/>
                    <a:p>
                      <a:pPr algn="ctr"/>
                      <a:r>
                        <a:rPr lang="en-GB" sz="2800" dirty="0"/>
                        <a:t>0.77</a:t>
                      </a:r>
                      <a:endParaRPr lang="en-IN" sz="2800" dirty="0"/>
                    </a:p>
                  </a:txBody>
                  <a:tcPr/>
                </a:tc>
                <a:tc>
                  <a:txBody>
                    <a:bodyPr/>
                    <a:lstStyle/>
                    <a:p>
                      <a:pPr algn="ctr"/>
                      <a:r>
                        <a:rPr lang="en-GB" sz="2800" dirty="0"/>
                        <a:t>0.72</a:t>
                      </a:r>
                      <a:endParaRPr lang="en-IN" sz="2800" dirty="0"/>
                    </a:p>
                  </a:txBody>
                  <a:tcPr/>
                </a:tc>
                <a:extLst>
                  <a:ext uri="{0D108BD9-81ED-4DB2-BD59-A6C34878D82A}">
                    <a16:rowId xmlns:a16="http://schemas.microsoft.com/office/drawing/2014/main" val="1864069097"/>
                  </a:ext>
                </a:extLst>
              </a:tr>
              <a:tr h="690968">
                <a:tc>
                  <a:txBody>
                    <a:bodyPr/>
                    <a:lstStyle/>
                    <a:p>
                      <a:pPr algn="ctr"/>
                      <a:r>
                        <a:rPr lang="en-GB" sz="2800" dirty="0"/>
                        <a:t>No tumour</a:t>
                      </a:r>
                      <a:endParaRPr lang="en-IN" sz="2800" dirty="0"/>
                    </a:p>
                  </a:txBody>
                  <a:tcPr/>
                </a:tc>
                <a:tc>
                  <a:txBody>
                    <a:bodyPr/>
                    <a:lstStyle/>
                    <a:p>
                      <a:pPr algn="ctr"/>
                      <a:r>
                        <a:rPr lang="en-GB" sz="2800" dirty="0"/>
                        <a:t>0.53</a:t>
                      </a:r>
                      <a:endParaRPr lang="en-IN" sz="2800" dirty="0"/>
                    </a:p>
                  </a:txBody>
                  <a:tcPr/>
                </a:tc>
                <a:tc>
                  <a:txBody>
                    <a:bodyPr/>
                    <a:lstStyle/>
                    <a:p>
                      <a:pPr algn="ctr"/>
                      <a:r>
                        <a:rPr lang="en-GB" sz="2800" dirty="0"/>
                        <a:t>1</a:t>
                      </a:r>
                      <a:endParaRPr lang="en-IN" sz="2800" dirty="0"/>
                    </a:p>
                  </a:txBody>
                  <a:tcPr/>
                </a:tc>
                <a:tc>
                  <a:txBody>
                    <a:bodyPr/>
                    <a:lstStyle/>
                    <a:p>
                      <a:pPr algn="ctr"/>
                      <a:r>
                        <a:rPr lang="en-GB" sz="2800" dirty="0"/>
                        <a:t>0.69</a:t>
                      </a:r>
                      <a:endParaRPr lang="en-IN" sz="2800" dirty="0"/>
                    </a:p>
                  </a:txBody>
                  <a:tcPr/>
                </a:tc>
                <a:extLst>
                  <a:ext uri="{0D108BD9-81ED-4DB2-BD59-A6C34878D82A}">
                    <a16:rowId xmlns:a16="http://schemas.microsoft.com/office/drawing/2014/main" val="250928739"/>
                  </a:ext>
                </a:extLst>
              </a:tr>
              <a:tr h="690968">
                <a:tc>
                  <a:txBody>
                    <a:bodyPr/>
                    <a:lstStyle/>
                    <a:p>
                      <a:pPr algn="ctr"/>
                      <a:r>
                        <a:rPr lang="en-GB" sz="2800" dirty="0"/>
                        <a:t>Pituitary</a:t>
                      </a:r>
                      <a:endParaRPr lang="en-IN" sz="2800" dirty="0"/>
                    </a:p>
                  </a:txBody>
                  <a:tcPr/>
                </a:tc>
                <a:tc>
                  <a:txBody>
                    <a:bodyPr/>
                    <a:lstStyle/>
                    <a:p>
                      <a:pPr algn="ctr"/>
                      <a:r>
                        <a:rPr lang="en-GB" sz="2800" dirty="0"/>
                        <a:t>0.74</a:t>
                      </a:r>
                      <a:endParaRPr lang="en-IN" sz="2800" dirty="0"/>
                    </a:p>
                  </a:txBody>
                  <a:tcPr/>
                </a:tc>
                <a:tc>
                  <a:txBody>
                    <a:bodyPr/>
                    <a:lstStyle/>
                    <a:p>
                      <a:pPr algn="ctr"/>
                      <a:r>
                        <a:rPr lang="en-GB" sz="2800" dirty="0"/>
                        <a:t>0.27</a:t>
                      </a:r>
                      <a:endParaRPr lang="en-IN" sz="2800" dirty="0"/>
                    </a:p>
                  </a:txBody>
                  <a:tcPr/>
                </a:tc>
                <a:tc>
                  <a:txBody>
                    <a:bodyPr/>
                    <a:lstStyle/>
                    <a:p>
                      <a:pPr algn="ctr"/>
                      <a:r>
                        <a:rPr lang="en-GB" sz="2800" dirty="0"/>
                        <a:t>0.40</a:t>
                      </a:r>
                      <a:endParaRPr lang="en-IN" sz="2800" dirty="0"/>
                    </a:p>
                  </a:txBody>
                  <a:tcPr/>
                </a:tc>
                <a:extLst>
                  <a:ext uri="{0D108BD9-81ED-4DB2-BD59-A6C34878D82A}">
                    <a16:rowId xmlns:a16="http://schemas.microsoft.com/office/drawing/2014/main" val="3878616149"/>
                  </a:ext>
                </a:extLst>
              </a:tr>
              <a:tr h="690968">
                <a:tc gridSpan="4">
                  <a:txBody>
                    <a:bodyPr/>
                    <a:lstStyle/>
                    <a:p>
                      <a:pPr algn="ctr"/>
                      <a:r>
                        <a:rPr lang="en-GB" sz="2800" dirty="0"/>
                        <a:t>Accuracy is </a:t>
                      </a:r>
                      <a:r>
                        <a:rPr lang="en-GB" sz="2800" b="1" dirty="0"/>
                        <a:t>0.882</a:t>
                      </a:r>
                      <a:endParaRPr lang="en-IN" sz="2800" b="1"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45379257"/>
                  </a:ext>
                </a:extLst>
              </a:tr>
            </a:tbl>
          </a:graphicData>
        </a:graphic>
      </p:graphicFrame>
      <p:sp>
        <p:nvSpPr>
          <p:cNvPr id="8" name="TextBox 7">
            <a:extLst>
              <a:ext uri="{FF2B5EF4-FFF2-40B4-BE49-F238E27FC236}">
                <a16:creationId xmlns:a16="http://schemas.microsoft.com/office/drawing/2014/main" id="{C7AEA1DB-DA81-809C-AEEA-125AC40583BA}"/>
              </a:ext>
            </a:extLst>
          </p:cNvPr>
          <p:cNvSpPr txBox="1"/>
          <p:nvPr/>
        </p:nvSpPr>
        <p:spPr>
          <a:xfrm>
            <a:off x="603907" y="1322962"/>
            <a:ext cx="11040101" cy="837251"/>
          </a:xfrm>
          <a:prstGeom prst="rect">
            <a:avLst/>
          </a:prstGeom>
          <a:noFill/>
        </p:spPr>
        <p:txBody>
          <a:bodyPr wrap="square">
            <a:spAutoFit/>
          </a:bodyPr>
          <a:lstStyle/>
          <a:p>
            <a:r>
              <a:rPr lang="en-IN" sz="2400" b="1" kern="100" dirty="0">
                <a:latin typeface="Times New Roman" panose="02020603050405020304" pitchFamily="18" charset="0"/>
                <a:ea typeface="Calibri" panose="020F0502020204030204" pitchFamily="34" charset="0"/>
              </a:rPr>
              <a:t>T</a:t>
            </a:r>
            <a:r>
              <a:rPr lang="en-IN" sz="2400" b="1" kern="100" dirty="0">
                <a:effectLst/>
                <a:latin typeface="Times New Roman" panose="02020603050405020304" pitchFamily="18" charset="0"/>
                <a:ea typeface="Calibri" panose="020F0502020204030204" pitchFamily="34" charset="0"/>
              </a:rPr>
              <a:t>he report suggests that the model performed well for some classes but identifying all positive cases for certain classes.</a:t>
            </a:r>
            <a:endParaRPr lang="en-IN" sz="2400" b="1" dirty="0"/>
          </a:p>
        </p:txBody>
      </p:sp>
    </p:spTree>
    <p:extLst>
      <p:ext uri="{BB962C8B-B14F-4D97-AF65-F5344CB8AC3E}">
        <p14:creationId xmlns:p14="http://schemas.microsoft.com/office/powerpoint/2010/main" val="433385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jellyfish in the water&#10;&#10;Description automatically generated with medium confidence">
            <a:extLst>
              <a:ext uri="{FF2B5EF4-FFF2-40B4-BE49-F238E27FC236}">
                <a16:creationId xmlns:a16="http://schemas.microsoft.com/office/drawing/2014/main" id="{F73FE0BA-6240-A8EB-8C19-EC6B94F0CB9B}"/>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0" y="-53051"/>
            <a:ext cx="12191999" cy="6885370"/>
          </a:xfrm>
          <a:prstGeom prst="rect">
            <a:avLst/>
          </a:prstGeom>
        </p:spPr>
      </p:pic>
      <p:sp>
        <p:nvSpPr>
          <p:cNvPr id="4" name="TextBox 3">
            <a:extLst>
              <a:ext uri="{FF2B5EF4-FFF2-40B4-BE49-F238E27FC236}">
                <a16:creationId xmlns:a16="http://schemas.microsoft.com/office/drawing/2014/main" id="{996EB98F-1FCE-4E7B-7D4A-16254151331C}"/>
              </a:ext>
            </a:extLst>
          </p:cNvPr>
          <p:cNvSpPr txBox="1"/>
          <p:nvPr/>
        </p:nvSpPr>
        <p:spPr>
          <a:xfrm>
            <a:off x="111189" y="1865285"/>
            <a:ext cx="11969622" cy="565758"/>
          </a:xfrm>
          <a:prstGeom prst="rect">
            <a:avLst/>
          </a:prstGeom>
        </p:spPr>
        <p:txBody>
          <a:bodyPr vert="horz" lIns="91440" tIns="45720" rIns="91440" bIns="45720" rtlCol="0" anchor="t">
            <a:normAutofit/>
          </a:bodyPr>
          <a:lstStyle/>
          <a:p>
            <a:pPr defTabSz="914400">
              <a:lnSpc>
                <a:spcPct val="120000"/>
              </a:lnSpc>
              <a:spcAft>
                <a:spcPts val="600"/>
              </a:spcAft>
              <a:buClr>
                <a:schemeClr val="accent1"/>
              </a:buClr>
              <a:buSzPct val="100000"/>
            </a:pPr>
            <a:r>
              <a:rPr lang="en-US" sz="2000" dirty="0">
                <a:latin typeface="Times New Roman" panose="02020603050405020304" pitchFamily="18" charset="0"/>
                <a:cs typeface="Times New Roman" panose="02020603050405020304" pitchFamily="18" charset="0"/>
              </a:rPr>
              <a:t>          while any point with a forecasted probability less than 0.43 is negative.</a:t>
            </a:r>
          </a:p>
          <a:p>
            <a:pPr indent="-228600" defTabSz="914400">
              <a:lnSpc>
                <a:spcPct val="120000"/>
              </a:lnSpc>
              <a:spcAft>
                <a:spcPts val="600"/>
              </a:spcAft>
              <a:buClr>
                <a:schemeClr val="accent1"/>
              </a:buClr>
              <a:buSzPct val="10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2" name="Picture 1" descr="Chart, line chart&#10;&#10;Description automatically generated">
            <a:extLst>
              <a:ext uri="{FF2B5EF4-FFF2-40B4-BE49-F238E27FC236}">
                <a16:creationId xmlns:a16="http://schemas.microsoft.com/office/drawing/2014/main" id="{FCE7E43D-7F24-05AC-BE13-1E15F43F0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26" y="2431042"/>
            <a:ext cx="10570319" cy="4401277"/>
          </a:xfrm>
          <a:prstGeom prst="rect">
            <a:avLst/>
          </a:prstGeom>
        </p:spPr>
      </p:pic>
      <p:sp>
        <p:nvSpPr>
          <p:cNvPr id="6" name="Rectangle 5">
            <a:extLst>
              <a:ext uri="{FF2B5EF4-FFF2-40B4-BE49-F238E27FC236}">
                <a16:creationId xmlns:a16="http://schemas.microsoft.com/office/drawing/2014/main" id="{DE3D1B52-1BCD-B7DB-E3FC-AE8C5EABA93D}"/>
              </a:ext>
            </a:extLst>
          </p:cNvPr>
          <p:cNvSpPr/>
          <p:nvPr/>
        </p:nvSpPr>
        <p:spPr>
          <a:xfrm>
            <a:off x="2795100" y="82726"/>
            <a:ext cx="68241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Precision – Recall Curve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A42DB1A5-E092-16E2-844C-E9B22ABA7118}"/>
              </a:ext>
            </a:extLst>
          </p:cNvPr>
          <p:cNvSpPr/>
          <p:nvPr/>
        </p:nvSpPr>
        <p:spPr>
          <a:xfrm>
            <a:off x="734777" y="984689"/>
            <a:ext cx="5389616" cy="400110"/>
          </a:xfrm>
          <a:prstGeom prst="rect">
            <a:avLst/>
          </a:prstGeom>
          <a:noFill/>
        </p:spPr>
        <p:txBody>
          <a:bodyPr wrap="none" lIns="91440" tIns="45720" rIns="91440" bIns="45720">
            <a:spAutoFit/>
          </a:bodyPr>
          <a:lstStyle/>
          <a:p>
            <a:pPr algn="ctr"/>
            <a:r>
              <a:rPr lang="en-US" sz="2000" cap="none" spc="0" dirty="0">
                <a:ln w="0"/>
                <a:solidFill>
                  <a:schemeClr val="tx1"/>
                </a:solidFill>
                <a:latin typeface="Times New Roman" panose="02020603050405020304" pitchFamily="18" charset="0"/>
                <a:cs typeface="Times New Roman" panose="02020603050405020304" pitchFamily="18" charset="0"/>
              </a:rPr>
              <a:t>The precision-recall curve has a threshold of 0.43, </a:t>
            </a:r>
            <a:endParaRPr lang="en-CA" sz="2000" cap="none" spc="0" dirty="0">
              <a:ln w="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4DCD356-2E04-4F7C-9DCD-F5E0FEFA33D8}"/>
              </a:ext>
            </a:extLst>
          </p:cNvPr>
          <p:cNvSpPr/>
          <p:nvPr/>
        </p:nvSpPr>
        <p:spPr>
          <a:xfrm>
            <a:off x="676726" y="1424987"/>
            <a:ext cx="9903673" cy="400110"/>
          </a:xfrm>
          <a:prstGeom prst="rect">
            <a:avLst/>
          </a:prstGeom>
          <a:noFill/>
        </p:spPr>
        <p:txBody>
          <a:bodyPr wrap="none" lIns="91440" tIns="45720" rIns="91440" bIns="45720">
            <a:spAutoFit/>
          </a:bodyPr>
          <a:lstStyle/>
          <a:p>
            <a:r>
              <a:rPr lang="en-US" sz="2000" dirty="0">
                <a:latin typeface="Times New Roman" panose="02020603050405020304" pitchFamily="18" charset="0"/>
                <a:cs typeface="Times New Roman" panose="02020603050405020304" pitchFamily="18" charset="0"/>
              </a:rPr>
              <a:t> which means that any point with a predicted probability more than or equal to 0.43 is positive,</a:t>
            </a:r>
            <a:endParaRPr lang="en-CA" sz="20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9045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B2CB1-0F6C-E597-CF6F-F997FDB374D1}"/>
              </a:ext>
            </a:extLst>
          </p:cNvPr>
          <p:cNvSpPr txBox="1"/>
          <p:nvPr/>
        </p:nvSpPr>
        <p:spPr>
          <a:xfrm>
            <a:off x="4898770" y="0"/>
            <a:ext cx="4254759" cy="707886"/>
          </a:xfrm>
          <a:prstGeom prst="rect">
            <a:avLst/>
          </a:prstGeom>
          <a:noFill/>
        </p:spPr>
        <p:txBody>
          <a:bodyPr wrap="square" rtlCol="0">
            <a:spAutoFit/>
          </a:bodyPr>
          <a:lstStyle/>
          <a:p>
            <a:r>
              <a:rPr lang="en-GB" sz="4000" b="1" dirty="0">
                <a:effectLst>
                  <a:outerShdw blurRad="38100" dist="38100" dir="2700000" algn="tl">
                    <a:srgbClr val="000000">
                      <a:alpha val="43137"/>
                    </a:srgbClr>
                  </a:outerShdw>
                </a:effectLst>
              </a:rPr>
              <a:t>Results</a:t>
            </a:r>
            <a:endParaRPr lang="en-IN" sz="4000" b="1" dirty="0">
              <a:effectLst>
                <a:outerShdw blurRad="38100" dist="38100" dir="2700000" algn="tl">
                  <a:srgbClr val="000000">
                    <a:alpha val="43137"/>
                  </a:srgbClr>
                </a:outerShdw>
              </a:effectLst>
            </a:endParaRPr>
          </a:p>
        </p:txBody>
      </p:sp>
      <p:graphicFrame>
        <p:nvGraphicFramePr>
          <p:cNvPr id="17" name="Chart 16">
            <a:extLst>
              <a:ext uri="{FF2B5EF4-FFF2-40B4-BE49-F238E27FC236}">
                <a16:creationId xmlns:a16="http://schemas.microsoft.com/office/drawing/2014/main" id="{441A18B2-A394-2407-FD78-7D822B3C1763}"/>
              </a:ext>
            </a:extLst>
          </p:cNvPr>
          <p:cNvGraphicFramePr/>
          <p:nvPr>
            <p:extLst>
              <p:ext uri="{D42A27DB-BD31-4B8C-83A1-F6EECF244321}">
                <p14:modId xmlns:p14="http://schemas.microsoft.com/office/powerpoint/2010/main" val="1800462319"/>
              </p:ext>
            </p:extLst>
          </p:nvPr>
        </p:nvGraphicFramePr>
        <p:xfrm>
          <a:off x="233464" y="931820"/>
          <a:ext cx="11958536" cy="58580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1575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jellyfish in the water&#10;&#10;Description automatically generated with medium confidence">
            <a:extLst>
              <a:ext uri="{FF2B5EF4-FFF2-40B4-BE49-F238E27FC236}">
                <a16:creationId xmlns:a16="http://schemas.microsoft.com/office/drawing/2014/main" id="{C4F0DDCB-F5F8-400F-8DB5-ACCB9813C094}"/>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9939" y="-27370"/>
            <a:ext cx="12191999" cy="6885370"/>
          </a:xfrm>
          <a:prstGeom prst="rect">
            <a:avLst/>
          </a:prstGeom>
        </p:spPr>
      </p:pic>
      <p:sp>
        <p:nvSpPr>
          <p:cNvPr id="3" name="TextBox 2">
            <a:extLst>
              <a:ext uri="{FF2B5EF4-FFF2-40B4-BE49-F238E27FC236}">
                <a16:creationId xmlns:a16="http://schemas.microsoft.com/office/drawing/2014/main" id="{EC7EF5E7-4DBB-B8A1-1824-1B52653251BE}"/>
              </a:ext>
            </a:extLst>
          </p:cNvPr>
          <p:cNvSpPr txBox="1"/>
          <p:nvPr/>
        </p:nvSpPr>
        <p:spPr>
          <a:xfrm>
            <a:off x="1099226" y="2218863"/>
            <a:ext cx="10330774" cy="2866747"/>
          </a:xfrm>
          <a:prstGeom prst="rect">
            <a:avLst/>
          </a:prstGeom>
          <a:noFill/>
        </p:spPr>
        <p:txBody>
          <a:bodyPr wrap="square">
            <a:spAutoFit/>
          </a:bodyPr>
          <a:lstStyle/>
          <a:p>
            <a:pPr marL="342900" indent="-342900" algn="just" defTabSz="914400">
              <a:lnSpc>
                <a:spcPct val="120000"/>
              </a:lnSpc>
              <a:spcAft>
                <a:spcPts val="600"/>
              </a:spcAft>
              <a:buClr>
                <a:schemeClr val="accent1"/>
              </a:buClr>
              <a:buSzPct val="1000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Overall, the results of this analysis suggest that the  CNN model with multiclassification is the most effective tool for accurately detecting brain tumours. </a:t>
            </a:r>
          </a:p>
          <a:p>
            <a:pPr marL="342900" indent="-342900" algn="just" defTabSz="914400">
              <a:lnSpc>
                <a:spcPct val="120000"/>
              </a:lnSpc>
              <a:spcAft>
                <a:spcPts val="600"/>
              </a:spcAft>
              <a:buClr>
                <a:schemeClr val="accent1"/>
              </a:buClr>
              <a:buSzPct val="100000"/>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a:p>
            <a:pPr marL="342900" indent="-342900" algn="just" defTabSz="914400">
              <a:lnSpc>
                <a:spcPct val="120000"/>
              </a:lnSpc>
              <a:spcAft>
                <a:spcPts val="600"/>
              </a:spcAft>
              <a:buClr>
                <a:schemeClr val="accent1"/>
              </a:buClr>
              <a:buSzPct val="1000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This information can be useful for medical professionals in making accurate diagnoses and improving patient outcomes.</a:t>
            </a:r>
          </a:p>
        </p:txBody>
      </p:sp>
      <p:sp>
        <p:nvSpPr>
          <p:cNvPr id="5" name="TextBox 4">
            <a:extLst>
              <a:ext uri="{FF2B5EF4-FFF2-40B4-BE49-F238E27FC236}">
                <a16:creationId xmlns:a16="http://schemas.microsoft.com/office/drawing/2014/main" id="{EFE6D7AD-0F4F-3A47-69C2-18A2248D7AB7}"/>
              </a:ext>
            </a:extLst>
          </p:cNvPr>
          <p:cNvSpPr txBox="1"/>
          <p:nvPr/>
        </p:nvSpPr>
        <p:spPr>
          <a:xfrm>
            <a:off x="4401071" y="591078"/>
            <a:ext cx="6097554" cy="769441"/>
          </a:xfrm>
          <a:prstGeom prst="rect">
            <a:avLst/>
          </a:prstGeom>
          <a:noFill/>
        </p:spPr>
        <p:txBody>
          <a:bodyPr wrap="square">
            <a:spAutoFit/>
          </a:bodyPr>
          <a:lstStyle/>
          <a:p>
            <a:r>
              <a:rPr lang="en-GB" sz="4400" b="1">
                <a:effectLst>
                  <a:outerShdw blurRad="38100" dist="38100" dir="2700000" algn="tl">
                    <a:srgbClr val="000000">
                      <a:alpha val="43137"/>
                    </a:srgbClr>
                  </a:outerShdw>
                </a:effectLst>
                <a:ea typeface="+mj-ea"/>
                <a:cs typeface="+mj-cs"/>
              </a:rPr>
              <a:t>CONCLUSION</a:t>
            </a:r>
            <a:endParaRPr lang="en-IN" sz="4400" b="1" dirty="0">
              <a:effectLst>
                <a:outerShdw blurRad="38100" dist="38100" dir="2700000" algn="tl">
                  <a:srgbClr val="000000">
                    <a:alpha val="43137"/>
                  </a:srgbClr>
                </a:outerShdw>
              </a:effectLst>
              <a:ea typeface="+mj-ea"/>
              <a:cs typeface="+mj-cs"/>
            </a:endParaRPr>
          </a:p>
        </p:txBody>
      </p:sp>
    </p:spTree>
    <p:extLst>
      <p:ext uri="{BB962C8B-B14F-4D97-AF65-F5344CB8AC3E}">
        <p14:creationId xmlns:p14="http://schemas.microsoft.com/office/powerpoint/2010/main" val="64749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EB63-A7BA-6E46-79CD-0690278F8C81}"/>
              </a:ext>
            </a:extLst>
          </p:cNvPr>
          <p:cNvSpPr>
            <a:spLocks noGrp="1"/>
          </p:cNvSpPr>
          <p:nvPr>
            <p:ph type="title"/>
          </p:nvPr>
        </p:nvSpPr>
        <p:spPr>
          <a:xfrm>
            <a:off x="4204508" y="248893"/>
            <a:ext cx="3361101" cy="1014984"/>
          </a:xfrm>
        </p:spPr>
        <p:txBody>
          <a:bodyPr anchor="b">
            <a:normAutofit/>
          </a:bodyPr>
          <a:lstStyle/>
          <a:p>
            <a:r>
              <a:rPr lang="en-CA" b="1" dirty="0">
                <a:solidFill>
                  <a:schemeClr val="tx1"/>
                </a:solidFill>
                <a:latin typeface="+mn-lt"/>
              </a:rPr>
              <a:t>Deployment</a:t>
            </a:r>
          </a:p>
        </p:txBody>
      </p:sp>
      <p:sp>
        <p:nvSpPr>
          <p:cNvPr id="4" name="Rectangle: Rounded Corners 3">
            <a:extLst>
              <a:ext uri="{FF2B5EF4-FFF2-40B4-BE49-F238E27FC236}">
                <a16:creationId xmlns:a16="http://schemas.microsoft.com/office/drawing/2014/main" id="{46480AB0-B810-F69F-E2A0-85B4E7907611}"/>
              </a:ext>
            </a:extLst>
          </p:cNvPr>
          <p:cNvSpPr/>
          <p:nvPr/>
        </p:nvSpPr>
        <p:spPr>
          <a:xfrm>
            <a:off x="166995" y="1589819"/>
            <a:ext cx="11858007" cy="178173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2">
                  <a:lumMod val="75000"/>
                </a:schemeClr>
              </a:solidFill>
            </a:endParaRPr>
          </a:p>
        </p:txBody>
      </p:sp>
      <p:sp>
        <p:nvSpPr>
          <p:cNvPr id="3" name="Rectangle 2">
            <a:extLst>
              <a:ext uri="{FF2B5EF4-FFF2-40B4-BE49-F238E27FC236}">
                <a16:creationId xmlns:a16="http://schemas.microsoft.com/office/drawing/2014/main" id="{95E55E6C-E38E-EDC4-AAA6-740E31BE6144}"/>
              </a:ext>
            </a:extLst>
          </p:cNvPr>
          <p:cNvSpPr/>
          <p:nvPr/>
        </p:nvSpPr>
        <p:spPr>
          <a:xfrm>
            <a:off x="1503634" y="1788187"/>
            <a:ext cx="10397095" cy="1384995"/>
          </a:xfrm>
          <a:prstGeom prst="rect">
            <a:avLst/>
          </a:prstGeom>
          <a:noFill/>
        </p:spPr>
        <p:txBody>
          <a:bodyPr wrap="square" lIns="91440" tIns="45720" rIns="91440" bIns="45720">
            <a:spAutoFit/>
          </a:bodyPr>
          <a:lstStyle/>
          <a:p>
            <a:pPr algn="just"/>
            <a:r>
              <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 deploy the application, a basic Streamlit script was loaded the CNN model and provided users with an interface for uploading brain scans to be analyzed.</a:t>
            </a:r>
          </a:p>
        </p:txBody>
      </p:sp>
      <p:sp>
        <p:nvSpPr>
          <p:cNvPr id="6" name="Rectangle: Rounded Corners 5">
            <a:extLst>
              <a:ext uri="{FF2B5EF4-FFF2-40B4-BE49-F238E27FC236}">
                <a16:creationId xmlns:a16="http://schemas.microsoft.com/office/drawing/2014/main" id="{8B3C6C96-56B1-71C0-0253-089E7B9217DE}"/>
              </a:ext>
            </a:extLst>
          </p:cNvPr>
          <p:cNvSpPr/>
          <p:nvPr/>
        </p:nvSpPr>
        <p:spPr>
          <a:xfrm>
            <a:off x="166996" y="4023436"/>
            <a:ext cx="11858007" cy="178173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D786BDB-D791-CDD7-7862-02B06C3F8C6D}"/>
              </a:ext>
            </a:extLst>
          </p:cNvPr>
          <p:cNvSpPr/>
          <p:nvPr/>
        </p:nvSpPr>
        <p:spPr>
          <a:xfrm>
            <a:off x="1180248" y="4221803"/>
            <a:ext cx="10836281" cy="1384995"/>
          </a:xfrm>
          <a:prstGeom prst="rect">
            <a:avLst/>
          </a:prstGeom>
          <a:noFill/>
        </p:spPr>
        <p:txBody>
          <a:bodyPr wrap="square" lIns="91440" tIns="45720" rIns="91440" bIns="45720">
            <a:spAutoFit/>
          </a:bodyPr>
          <a:lstStyle/>
          <a:p>
            <a:pPr algn="just"/>
            <a:r>
              <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application was complete, it is hosted on Amazon web service, which allowed us to make it accessible to users from anywhere with an internet connection.</a:t>
            </a:r>
          </a:p>
        </p:txBody>
      </p:sp>
      <p:pic>
        <p:nvPicPr>
          <p:cNvPr id="8" name="Graphic 7" descr="Programmer male with solid fill">
            <a:extLst>
              <a:ext uri="{FF2B5EF4-FFF2-40B4-BE49-F238E27FC236}">
                <a16:creationId xmlns:a16="http://schemas.microsoft.com/office/drawing/2014/main" id="{4BE879D2-2596-6135-79C3-79FE79DE04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271" y="4334382"/>
            <a:ext cx="914400" cy="914400"/>
          </a:xfrm>
          <a:prstGeom prst="rect">
            <a:avLst/>
          </a:prstGeom>
        </p:spPr>
      </p:pic>
      <p:pic>
        <p:nvPicPr>
          <p:cNvPr id="12" name="Graphic 11" descr="Web design outline">
            <a:extLst>
              <a:ext uri="{FF2B5EF4-FFF2-40B4-BE49-F238E27FC236}">
                <a16:creationId xmlns:a16="http://schemas.microsoft.com/office/drawing/2014/main" id="{509AF2AA-D7D1-D598-D8A9-F1C7790411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115" y="2023484"/>
            <a:ext cx="914400" cy="914400"/>
          </a:xfrm>
          <a:prstGeom prst="rect">
            <a:avLst/>
          </a:prstGeom>
        </p:spPr>
      </p:pic>
    </p:spTree>
    <p:extLst>
      <p:ext uri="{BB962C8B-B14F-4D97-AF65-F5344CB8AC3E}">
        <p14:creationId xmlns:p14="http://schemas.microsoft.com/office/powerpoint/2010/main" val="136160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jellyfish in the water&#10;&#10;Description automatically generated with medium confidence">
            <a:extLst>
              <a:ext uri="{FF2B5EF4-FFF2-40B4-BE49-F238E27FC236}">
                <a16:creationId xmlns:a16="http://schemas.microsoft.com/office/drawing/2014/main" id="{E31A0BFC-9A2F-DAF7-D89D-ECDD98D11AE9}"/>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0" y="-187649"/>
            <a:ext cx="12191999" cy="6885370"/>
          </a:xfrm>
          <a:prstGeom prst="rect">
            <a:avLst/>
          </a:prstGeom>
        </p:spPr>
      </p:pic>
      <p:sp>
        <p:nvSpPr>
          <p:cNvPr id="6" name="TextBox 5">
            <a:extLst>
              <a:ext uri="{FF2B5EF4-FFF2-40B4-BE49-F238E27FC236}">
                <a16:creationId xmlns:a16="http://schemas.microsoft.com/office/drawing/2014/main" id="{CD3D616F-9FAC-93BD-90EA-D53C12D2649B}"/>
              </a:ext>
            </a:extLst>
          </p:cNvPr>
          <p:cNvSpPr txBox="1"/>
          <p:nvPr/>
        </p:nvSpPr>
        <p:spPr>
          <a:xfrm>
            <a:off x="564203" y="160279"/>
            <a:ext cx="5933873" cy="646331"/>
          </a:xfrm>
          <a:prstGeom prst="rect">
            <a:avLst/>
          </a:prstGeom>
          <a:noFill/>
        </p:spPr>
        <p:txBody>
          <a:bodyPr wrap="square" rtlCol="0">
            <a:spAutoFit/>
          </a:bodyPr>
          <a:lstStyle/>
          <a:p>
            <a:r>
              <a:rPr lang="en-CA" sz="3600" b="1" dirty="0">
                <a:effectLst>
                  <a:outerShdw blurRad="38100" dist="38100" dir="2700000" algn="tl">
                    <a:srgbClr val="000000">
                      <a:alpha val="43137"/>
                    </a:srgbClr>
                  </a:outerShdw>
                </a:effectLst>
              </a:rPr>
              <a:t>Web Application Demo</a:t>
            </a:r>
          </a:p>
        </p:txBody>
      </p:sp>
      <p:sp>
        <p:nvSpPr>
          <p:cNvPr id="8" name="TextBox 7">
            <a:extLst>
              <a:ext uri="{FF2B5EF4-FFF2-40B4-BE49-F238E27FC236}">
                <a16:creationId xmlns:a16="http://schemas.microsoft.com/office/drawing/2014/main" id="{B51CB7F4-71F8-2731-B348-AEFCBDC466BF}"/>
              </a:ext>
            </a:extLst>
          </p:cNvPr>
          <p:cNvSpPr txBox="1"/>
          <p:nvPr/>
        </p:nvSpPr>
        <p:spPr>
          <a:xfrm>
            <a:off x="737117" y="2621903"/>
            <a:ext cx="8966719" cy="369332"/>
          </a:xfrm>
          <a:prstGeom prst="rect">
            <a:avLst/>
          </a:prstGeom>
          <a:noFill/>
        </p:spPr>
        <p:txBody>
          <a:bodyPr wrap="square">
            <a:spAutoFit/>
          </a:bodyPr>
          <a:lstStyle/>
          <a:p>
            <a:r>
              <a:rPr lang="en-IN" dirty="0">
                <a:hlinkClick r:id="rId3"/>
              </a:rPr>
              <a:t>https://drive.google.com/file/d/1HzFPBfzAtXwuVCF0bozOah3onYkcIdel/view?usp=sharing</a:t>
            </a:r>
            <a:endParaRPr lang="en-IN" dirty="0"/>
          </a:p>
        </p:txBody>
      </p:sp>
    </p:spTree>
    <p:extLst>
      <p:ext uri="{BB962C8B-B14F-4D97-AF65-F5344CB8AC3E}">
        <p14:creationId xmlns:p14="http://schemas.microsoft.com/office/powerpoint/2010/main" val="2427205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80CF8A-3F48-8B0E-A7F5-6EBABFFC9B6C}"/>
              </a:ext>
            </a:extLst>
          </p:cNvPr>
          <p:cNvSpPr txBox="1"/>
          <p:nvPr/>
        </p:nvSpPr>
        <p:spPr>
          <a:xfrm>
            <a:off x="838200" y="557188"/>
            <a:ext cx="10515600" cy="1133499"/>
          </a:xfrm>
          <a:prstGeom prst="rect">
            <a:avLst/>
          </a:prstGeom>
        </p:spPr>
        <p:txBody>
          <a:bodyPr vert="horz" lIns="91440" tIns="45720" rIns="91440" bIns="45720" rtlCol="0" anchor="ctr">
            <a:normAutofit/>
          </a:bodyPr>
          <a:lstStyle/>
          <a:p>
            <a:pPr lvl="0" algn="ctr">
              <a:lnSpc>
                <a:spcPct val="90000"/>
              </a:lnSpc>
              <a:spcBef>
                <a:spcPct val="0"/>
              </a:spcBef>
              <a:spcAft>
                <a:spcPts val="600"/>
              </a:spcAft>
            </a:pPr>
            <a:r>
              <a:rPr lang="en-US" sz="5200" b="1" kern="1200" dirty="0">
                <a:solidFill>
                  <a:schemeClr val="tx1"/>
                </a:solidFill>
                <a:effectLst>
                  <a:outerShdw blurRad="38100" dist="38100" dir="2700000" algn="tl">
                    <a:srgbClr val="000000">
                      <a:alpha val="43137"/>
                    </a:srgbClr>
                  </a:outerShdw>
                </a:effectLst>
                <a:latin typeface="+mj-lt"/>
                <a:ea typeface="+mj-ea"/>
                <a:cs typeface="+mj-cs"/>
              </a:rPr>
              <a:t>Future Work</a:t>
            </a:r>
          </a:p>
        </p:txBody>
      </p:sp>
      <p:sp>
        <p:nvSpPr>
          <p:cNvPr id="6" name="Rectangle 5">
            <a:extLst>
              <a:ext uri="{FF2B5EF4-FFF2-40B4-BE49-F238E27FC236}">
                <a16:creationId xmlns:a16="http://schemas.microsoft.com/office/drawing/2014/main" id="{3CD6923E-4299-ECDD-2485-BF2F70C65F44}"/>
              </a:ext>
            </a:extLst>
          </p:cNvPr>
          <p:cNvSpPr/>
          <p:nvPr/>
        </p:nvSpPr>
        <p:spPr>
          <a:xfrm>
            <a:off x="1371599" y="2318197"/>
            <a:ext cx="9724031" cy="3683358"/>
          </a:xfrm>
          <a:prstGeom prst="rect">
            <a:avLst/>
          </a:prstGeom>
        </p:spPr>
        <p:txBody>
          <a:bodyPr vert="horz" lIns="91440" tIns="45720" rIns="91440" bIns="45720" rtlCol="0" anchor="ctr">
            <a:normAutofit/>
          </a:bodyPr>
          <a:lstStyle/>
          <a:p>
            <a:pPr lvl="0" indent="-228600" algn="just">
              <a:lnSpc>
                <a:spcPct val="90000"/>
              </a:lnSpc>
              <a:spcAft>
                <a:spcPts val="600"/>
              </a:spcAft>
              <a:buFont typeface="Arial" panose="020B0604020202020204" pitchFamily="34" charset="0"/>
              <a:buChar char="•"/>
            </a:pPr>
            <a:endParaRPr lang="en-US" sz="2000" b="1" dirty="0">
              <a:effectLst/>
            </a:endParaRPr>
          </a:p>
        </p:txBody>
      </p:sp>
      <p:graphicFrame>
        <p:nvGraphicFramePr>
          <p:cNvPr id="2" name="Content Placeholder 2">
            <a:extLst>
              <a:ext uri="{FF2B5EF4-FFF2-40B4-BE49-F238E27FC236}">
                <a16:creationId xmlns:a16="http://schemas.microsoft.com/office/drawing/2014/main" id="{D08BD385-D22B-BACC-F47C-8DC2B54009AF}"/>
              </a:ext>
            </a:extLst>
          </p:cNvPr>
          <p:cNvGraphicFramePr>
            <a:graphicFrameLocks noGrp="1"/>
          </p:cNvGraphicFramePr>
          <p:nvPr>
            <p:extLst>
              <p:ext uri="{D42A27DB-BD31-4B8C-83A1-F6EECF244321}">
                <p14:modId xmlns:p14="http://schemas.microsoft.com/office/powerpoint/2010/main" val="175640214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759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Content Placeholder 2">
            <a:extLst>
              <a:ext uri="{FF2B5EF4-FFF2-40B4-BE49-F238E27FC236}">
                <a16:creationId xmlns:a16="http://schemas.microsoft.com/office/drawing/2014/main" id="{F4BA337E-C834-9FE9-BD21-43D0E043C57B}"/>
              </a:ext>
            </a:extLst>
          </p:cNvPr>
          <p:cNvGraphicFramePr>
            <a:graphicFrameLocks noGrp="1"/>
          </p:cNvGraphicFramePr>
          <p:nvPr>
            <p:ph idx="1"/>
            <p:extLst>
              <p:ext uri="{D42A27DB-BD31-4B8C-83A1-F6EECF244321}">
                <p14:modId xmlns:p14="http://schemas.microsoft.com/office/powerpoint/2010/main" val="2322176787"/>
              </p:ext>
            </p:extLst>
          </p:nvPr>
        </p:nvGraphicFramePr>
        <p:xfrm>
          <a:off x="205273" y="1825625"/>
          <a:ext cx="11616613" cy="3324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2E1C8FE-2AD9-FC62-4A6F-F1D78ED3CE6D}"/>
              </a:ext>
            </a:extLst>
          </p:cNvPr>
          <p:cNvSpPr/>
          <p:nvPr/>
        </p:nvSpPr>
        <p:spPr>
          <a:xfrm>
            <a:off x="4858545" y="616020"/>
            <a:ext cx="2474909"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Content</a:t>
            </a:r>
          </a:p>
        </p:txBody>
      </p:sp>
    </p:spTree>
    <p:extLst>
      <p:ext uri="{BB962C8B-B14F-4D97-AF65-F5344CB8AC3E}">
        <p14:creationId xmlns:p14="http://schemas.microsoft.com/office/powerpoint/2010/main" val="3180527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B4C0B1-85C1-BFC6-1AC7-75A1F8B3742E}"/>
              </a:ext>
            </a:extLst>
          </p:cNvPr>
          <p:cNvSpPr txBox="1"/>
          <p:nvPr/>
        </p:nvSpPr>
        <p:spPr>
          <a:xfrm>
            <a:off x="738202" y="-203200"/>
            <a:ext cx="3576871" cy="206577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cap="all">
                <a:effectLst>
                  <a:outerShdw blurRad="38100" dist="38100" dir="2700000" algn="tl">
                    <a:srgbClr val="000000">
                      <a:alpha val="43137"/>
                    </a:srgbClr>
                  </a:outerShdw>
                </a:effectLst>
                <a:latin typeface="+mj-lt"/>
                <a:ea typeface="+mj-ea"/>
                <a:cs typeface="+mj-cs"/>
              </a:rPr>
              <a:t>References</a:t>
            </a:r>
            <a:endParaRPr lang="en-US" sz="3200" b="1" cap="all" dirty="0">
              <a:effectLst>
                <a:outerShdw blurRad="38100" dist="38100" dir="2700000" algn="tl">
                  <a:srgbClr val="000000">
                    <a:alpha val="43137"/>
                  </a:srgbClr>
                </a:outerShdw>
              </a:effectLst>
              <a:latin typeface="+mj-lt"/>
              <a:ea typeface="+mj-ea"/>
              <a:cs typeface="+mj-cs"/>
            </a:endParaRPr>
          </a:p>
        </p:txBody>
      </p:sp>
      <p:sp>
        <p:nvSpPr>
          <p:cNvPr id="6" name="TextBox 5">
            <a:extLst>
              <a:ext uri="{FF2B5EF4-FFF2-40B4-BE49-F238E27FC236}">
                <a16:creationId xmlns:a16="http://schemas.microsoft.com/office/drawing/2014/main" id="{63F9C7B2-2396-08A1-9F5E-4F7EBD6C62F7}"/>
              </a:ext>
            </a:extLst>
          </p:cNvPr>
          <p:cNvSpPr txBox="1"/>
          <p:nvPr/>
        </p:nvSpPr>
        <p:spPr>
          <a:xfrm>
            <a:off x="561202" y="836160"/>
            <a:ext cx="10315278" cy="4231951"/>
          </a:xfrm>
          <a:prstGeom prst="rect">
            <a:avLst/>
          </a:prstGeom>
        </p:spPr>
        <p:txBody>
          <a:bodyPr vert="horz" lIns="91440" tIns="45720" rIns="91440" bIns="45720" rtlCol="0" anchor="ctr">
            <a:normAutofit/>
          </a:bodyPr>
          <a:lstStyle/>
          <a:p>
            <a:pPr defTabSz="914400">
              <a:lnSpc>
                <a:spcPct val="110000"/>
              </a:lnSpc>
              <a:buClr>
                <a:schemeClr val="accent1"/>
              </a:buClr>
              <a:buSzPct val="100000"/>
            </a:pPr>
            <a:endParaRPr lang="en-US" sz="1100" dirty="0"/>
          </a:p>
          <a:p>
            <a:pPr indent="-228600" defTabSz="914400">
              <a:lnSpc>
                <a:spcPct val="110000"/>
              </a:lnSpc>
              <a:buClr>
                <a:schemeClr val="accent1"/>
              </a:buClr>
              <a:buSzPct val="100000"/>
              <a:buFont typeface="Arial" panose="020B0604020202020204" pitchFamily="34" charset="0"/>
              <a:buChar char="•"/>
            </a:pPr>
            <a:endParaRPr lang="en-US" sz="1100"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[1]</a:t>
            </a:r>
            <a:r>
              <a:rPr lang="en-US" sz="1100" b="0" u="sng" dirty="0">
                <a:hlinkClick r:id="rId2">
                  <a:extLst>
                    <a:ext uri="{A12FA001-AC4F-418D-AE19-62706E023703}">
                      <ahyp:hlinkClr xmlns:ahyp="http://schemas.microsoft.com/office/drawing/2018/hyperlinkcolor" val="tx"/>
                    </a:ext>
                  </a:extLst>
                </a:hlinkClick>
              </a:rPr>
              <a:t>https://www.hindawi.com/journals/ijbi/2017/9749108/</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[2]</a:t>
            </a:r>
            <a:r>
              <a:rPr lang="en-US" sz="1100" b="0" u="sng" dirty="0">
                <a:hlinkClick r:id="rId3">
                  <a:extLst>
                    <a:ext uri="{A12FA001-AC4F-418D-AE19-62706E023703}">
                      <ahyp:hlinkClr xmlns:ahyp="http://schemas.microsoft.com/office/drawing/2018/hyperlinkcolor" val="tx"/>
                    </a:ext>
                  </a:extLst>
                </a:hlinkClick>
              </a:rPr>
              <a:t>https://www.pennmedicine.org/news/news-releases/2022/december/ai-enables-the-largest-brain-tumor-study</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[3]</a:t>
            </a:r>
            <a:r>
              <a:rPr lang="en-US" sz="1100" b="0" u="sng" dirty="0">
                <a:hlinkClick r:id="rId4">
                  <a:extLst>
                    <a:ext uri="{A12FA001-AC4F-418D-AE19-62706E023703}">
                      <ahyp:hlinkClr xmlns:ahyp="http://schemas.microsoft.com/office/drawing/2018/hyperlinkcolor" val="tx"/>
                    </a:ext>
                  </a:extLst>
                </a:hlinkClick>
              </a:rPr>
              <a:t>https://www.hopkinsmedicine.org/health/conditions-and-diseases/brain-tumor</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[4]</a:t>
            </a:r>
            <a:r>
              <a:rPr lang="en-US" sz="1100" b="0" u="sng" dirty="0">
                <a:hlinkClick r:id="rId5">
                  <a:extLst>
                    <a:ext uri="{A12FA001-AC4F-418D-AE19-62706E023703}">
                      <ahyp:hlinkClr xmlns:ahyp="http://schemas.microsoft.com/office/drawing/2018/hyperlinkcolor" val="tx"/>
                    </a:ext>
                  </a:extLst>
                </a:hlinkClick>
              </a:rPr>
              <a:t>https://mayfieldclinic.com/pe-braintumor.htm</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[5]</a:t>
            </a:r>
            <a:r>
              <a:rPr lang="en-US" sz="1100" b="0" u="sng" dirty="0">
                <a:hlinkClick r:id="rId6">
                  <a:extLst>
                    <a:ext uri="{A12FA001-AC4F-418D-AE19-62706E023703}">
                      <ahyp:hlinkClr xmlns:ahyp="http://schemas.microsoft.com/office/drawing/2018/hyperlinkcolor" val="tx"/>
                    </a:ext>
                  </a:extLst>
                </a:hlinkClick>
              </a:rPr>
              <a:t>https://www.mayoclinic.org/diseases-conditions/brain-tumor/symptoms-causes/syc-20350084</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[6]</a:t>
            </a:r>
            <a:r>
              <a:rPr lang="en-US" sz="1100" b="0" u="sng" dirty="0">
                <a:hlinkClick r:id="rId7">
                  <a:extLst>
                    <a:ext uri="{A12FA001-AC4F-418D-AE19-62706E023703}">
                      <ahyp:hlinkClr xmlns:ahyp="http://schemas.microsoft.com/office/drawing/2018/hyperlinkcolor" val="tx"/>
                    </a:ext>
                  </a:extLst>
                </a:hlinkClick>
              </a:rPr>
              <a:t>https://www.cancerresearchuk.org/about-cancer/brain-tumours/types</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[7]</a:t>
            </a:r>
            <a:r>
              <a:rPr lang="en-US" sz="1100" b="0" u="sng" dirty="0">
                <a:hlinkClick r:id="rId8">
                  <a:extLst>
                    <a:ext uri="{A12FA001-AC4F-418D-AE19-62706E023703}">
                      <ahyp:hlinkClr xmlns:ahyp="http://schemas.microsoft.com/office/drawing/2018/hyperlinkcolor" val="tx"/>
                    </a:ext>
                  </a:extLst>
                </a:hlinkClick>
              </a:rPr>
              <a:t>https://www.cancer.org/cancer/brain-spinal-cord-tumors-adults/about/types-of-brain-tumors.html</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[8]</a:t>
            </a:r>
            <a:r>
              <a:rPr lang="en-US" sz="1100" b="0" u="sng" dirty="0">
                <a:hlinkClick r:id="rId9">
                  <a:extLst>
                    <a:ext uri="{A12FA001-AC4F-418D-AE19-62706E023703}">
                      <ahyp:hlinkClr xmlns:ahyp="http://schemas.microsoft.com/office/drawing/2018/hyperlinkcolor" val="tx"/>
                    </a:ext>
                  </a:extLst>
                </a:hlinkClick>
              </a:rPr>
              <a:t>https://www.pennmedicine.org/updates/blogs/neuroscience-blog/2018/november/what-are-the-most-common-types-of-brain-tumors</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[9]</a:t>
            </a:r>
            <a:r>
              <a:rPr lang="en-US" sz="1100" b="0" u="sng" dirty="0">
                <a:hlinkClick r:id="rId10">
                  <a:extLst>
                    <a:ext uri="{A12FA001-AC4F-418D-AE19-62706E023703}">
                      <ahyp:hlinkClr xmlns:ahyp="http://schemas.microsoft.com/office/drawing/2018/hyperlinkcolor" val="tx"/>
                    </a:ext>
                  </a:extLst>
                </a:hlinkClick>
              </a:rPr>
              <a:t>https://www.kaggle.com/datasets/sartajbhuvaji/brain-tumor-classification-mri</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[10]https://github.com/sartajbhuvaji/brain-tumor-classification-dataset</a:t>
            </a:r>
            <a:endParaRPr lang="en-US" sz="1100" b="1" dirty="0"/>
          </a:p>
          <a:p>
            <a:pPr indent="-228600" defTabSz="914400">
              <a:lnSpc>
                <a:spcPct val="110000"/>
              </a:lnSpc>
              <a:buClr>
                <a:schemeClr val="accent1"/>
              </a:buClr>
              <a:buSzPct val="100000"/>
              <a:buFont typeface="Arial" panose="020B0604020202020204" pitchFamily="34" charset="0"/>
              <a:buChar char="•"/>
            </a:pPr>
            <a:endParaRPr lang="en-US" sz="1100" dirty="0"/>
          </a:p>
        </p:txBody>
      </p:sp>
    </p:spTree>
    <p:extLst>
      <p:ext uri="{BB962C8B-B14F-4D97-AF65-F5344CB8AC3E}">
        <p14:creationId xmlns:p14="http://schemas.microsoft.com/office/powerpoint/2010/main" val="3714274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0F764-4777-42BC-0E96-2A6451C43D1C}"/>
              </a:ext>
            </a:extLst>
          </p:cNvPr>
          <p:cNvSpPr txBox="1"/>
          <p:nvPr/>
        </p:nvSpPr>
        <p:spPr>
          <a:xfrm flipH="1">
            <a:off x="3219855" y="2675105"/>
            <a:ext cx="6858000" cy="1323439"/>
          </a:xfrm>
          <a:prstGeom prst="rect">
            <a:avLst/>
          </a:prstGeom>
          <a:noFill/>
        </p:spPr>
        <p:txBody>
          <a:bodyPr wrap="square" rtlCol="0">
            <a:spAutoFit/>
          </a:bodyPr>
          <a:lstStyle/>
          <a:p>
            <a:r>
              <a:rPr lang="en-CA" sz="8000" b="1"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545830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9B8059-2DF1-A882-9C73-7928BA432CD6}"/>
              </a:ext>
            </a:extLst>
          </p:cNvPr>
          <p:cNvSpPr/>
          <p:nvPr/>
        </p:nvSpPr>
        <p:spPr>
          <a:xfrm>
            <a:off x="4116025" y="392086"/>
            <a:ext cx="3773341"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Introduction</a:t>
            </a:r>
          </a:p>
        </p:txBody>
      </p:sp>
      <p:sp>
        <p:nvSpPr>
          <p:cNvPr id="8" name="Rectangle 7">
            <a:extLst>
              <a:ext uri="{FF2B5EF4-FFF2-40B4-BE49-F238E27FC236}">
                <a16:creationId xmlns:a16="http://schemas.microsoft.com/office/drawing/2014/main" id="{BB3C66A3-0AD3-D444-AD37-0E9D23983C22}"/>
              </a:ext>
            </a:extLst>
          </p:cNvPr>
          <p:cNvSpPr/>
          <p:nvPr/>
        </p:nvSpPr>
        <p:spPr>
          <a:xfrm>
            <a:off x="599935" y="2134367"/>
            <a:ext cx="10944855" cy="120032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IN" sz="2400" b="1" kern="100" cap="none" spc="0" dirty="0">
                <a:ln w="0"/>
                <a:solidFill>
                  <a:schemeClr val="tx1"/>
                </a:solidFill>
                <a:latin typeface="Times New Roman" panose="02020603050405020304" pitchFamily="18" charset="0"/>
                <a:ea typeface="Calibri" panose="020F0502020204030204" pitchFamily="34" charset="0"/>
                <a:cs typeface="Times New Roman" panose="02020603050405020304" pitchFamily="18" charset="0"/>
              </a:rPr>
              <a:t>Brain tumours are growths of abnormal cells in the brain that can become malignant and life-threatening due to the changes they cause to the vital structures of the brain. </a:t>
            </a:r>
            <a:endParaRPr lang="en-CA" sz="2400" b="1" cap="none" spc="0" dirty="0">
              <a:ln w="0"/>
              <a:solidFill>
                <a:schemeClr val="tx1"/>
              </a:solidFill>
            </a:endParaRPr>
          </a:p>
        </p:txBody>
      </p:sp>
      <p:sp>
        <p:nvSpPr>
          <p:cNvPr id="10" name="Rectangle 9">
            <a:extLst>
              <a:ext uri="{FF2B5EF4-FFF2-40B4-BE49-F238E27FC236}">
                <a16:creationId xmlns:a16="http://schemas.microsoft.com/office/drawing/2014/main" id="{EEC8BED0-D5F5-21C6-E1B8-8937BF0C71B1}"/>
              </a:ext>
            </a:extLst>
          </p:cNvPr>
          <p:cNvSpPr/>
          <p:nvPr/>
        </p:nvSpPr>
        <p:spPr>
          <a:xfrm>
            <a:off x="599936" y="3892636"/>
            <a:ext cx="11670246" cy="830997"/>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IN" sz="2400" b="1" kern="100" cap="none" spc="0" dirty="0">
                <a:ln w="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accurate and timely diagnosis of brain tumours is crucial for effective treatment </a:t>
            </a:r>
          </a:p>
          <a:p>
            <a:r>
              <a:rPr lang="en-IN" sz="2400" b="1" kern="100" cap="none" spc="0" dirty="0">
                <a:ln w="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improving patient survival rates.</a:t>
            </a:r>
            <a:endParaRPr lang="en-CA" sz="2400" b="1" cap="none" spc="0" dirty="0">
              <a:ln w="0"/>
              <a:solidFill>
                <a:schemeClr val="tx1"/>
              </a:solidFill>
            </a:endParaRPr>
          </a:p>
        </p:txBody>
      </p:sp>
    </p:spTree>
    <p:custDataLst>
      <p:tags r:id="rId1"/>
    </p:custDataLst>
    <p:extLst>
      <p:ext uri="{BB962C8B-B14F-4D97-AF65-F5344CB8AC3E}">
        <p14:creationId xmlns:p14="http://schemas.microsoft.com/office/powerpoint/2010/main" val="345349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jellyfish in the water&#10;&#10;Description automatically generated with medium confidence">
            <a:extLst>
              <a:ext uri="{FF2B5EF4-FFF2-40B4-BE49-F238E27FC236}">
                <a16:creationId xmlns:a16="http://schemas.microsoft.com/office/drawing/2014/main" id="{851AF94F-82AA-A168-F468-2CAABED106C3}"/>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1" y="-27370"/>
            <a:ext cx="12191999" cy="6885370"/>
          </a:xfrm>
          <a:prstGeom prst="rect">
            <a:avLst/>
          </a:prstGeom>
        </p:spPr>
      </p:pic>
      <p:pic>
        <p:nvPicPr>
          <p:cNvPr id="16" name="Picture 15" descr="A group of people posing for a photo&#10;&#10;Description automatically generated with medium confidence">
            <a:extLst>
              <a:ext uri="{FF2B5EF4-FFF2-40B4-BE49-F238E27FC236}">
                <a16:creationId xmlns:a16="http://schemas.microsoft.com/office/drawing/2014/main" id="{B05FC951-7A35-17E8-35E1-EF5CC5029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37" y="1661193"/>
            <a:ext cx="2898313" cy="1877693"/>
          </a:xfrm>
          <a:prstGeom prst="rect">
            <a:avLst/>
          </a:prstGeom>
        </p:spPr>
      </p:pic>
      <p:pic>
        <p:nvPicPr>
          <p:cNvPr id="18" name="Picture 17" descr="A magnifying glass on top of money&#10;&#10;Description automatically generated with medium confidence">
            <a:extLst>
              <a:ext uri="{FF2B5EF4-FFF2-40B4-BE49-F238E27FC236}">
                <a16:creationId xmlns:a16="http://schemas.microsoft.com/office/drawing/2014/main" id="{3C8702CA-2AF3-EA41-D546-2C25FDB01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726" y="1661193"/>
            <a:ext cx="3106653" cy="1925344"/>
          </a:xfrm>
          <a:prstGeom prst="rect">
            <a:avLst/>
          </a:prstGeom>
        </p:spPr>
      </p:pic>
      <p:pic>
        <p:nvPicPr>
          <p:cNvPr id="20" name="Picture 19" descr="A picture containing wall, person, indoor, standing&#10;&#10;Description automatically generated">
            <a:extLst>
              <a:ext uri="{FF2B5EF4-FFF2-40B4-BE49-F238E27FC236}">
                <a16:creationId xmlns:a16="http://schemas.microsoft.com/office/drawing/2014/main" id="{B459DA6A-4D32-612C-779A-11064F0C6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103" y="3742310"/>
            <a:ext cx="2849622" cy="1897589"/>
          </a:xfrm>
          <a:prstGeom prst="rect">
            <a:avLst/>
          </a:prstGeom>
        </p:spPr>
      </p:pic>
      <p:pic>
        <p:nvPicPr>
          <p:cNvPr id="22" name="Picture 21" descr="A picture containing calendar&#10;&#10;Description automatically generated">
            <a:extLst>
              <a:ext uri="{FF2B5EF4-FFF2-40B4-BE49-F238E27FC236}">
                <a16:creationId xmlns:a16="http://schemas.microsoft.com/office/drawing/2014/main" id="{E5F0B306-4D7C-D7B5-EC82-04760876C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5516" y="3742311"/>
            <a:ext cx="3152993" cy="1897588"/>
          </a:xfrm>
          <a:prstGeom prst="rect">
            <a:avLst/>
          </a:prstGeom>
        </p:spPr>
      </p:pic>
      <p:sp>
        <p:nvSpPr>
          <p:cNvPr id="24" name="TextBox 23">
            <a:extLst>
              <a:ext uri="{FF2B5EF4-FFF2-40B4-BE49-F238E27FC236}">
                <a16:creationId xmlns:a16="http://schemas.microsoft.com/office/drawing/2014/main" id="{83A3EAD5-9892-78BF-CF98-4E2E5DA0269D}"/>
              </a:ext>
            </a:extLst>
          </p:cNvPr>
          <p:cNvSpPr txBox="1"/>
          <p:nvPr/>
        </p:nvSpPr>
        <p:spPr>
          <a:xfrm>
            <a:off x="196837" y="3681434"/>
            <a:ext cx="2667661" cy="276999"/>
          </a:xfrm>
          <a:prstGeom prst="rect">
            <a:avLst/>
          </a:prstGeom>
          <a:noFill/>
        </p:spPr>
        <p:txBody>
          <a:bodyPr wrap="square">
            <a:spAutoFit/>
          </a:bodyPr>
          <a:lstStyle/>
          <a:p>
            <a:r>
              <a:rPr lang="en-GB" sz="1200" dirty="0">
                <a:solidFill>
                  <a:schemeClr val="tx1"/>
                </a:solidFill>
                <a:latin typeface="Aharoni" panose="02010803020104030203" pitchFamily="2" charset="-79"/>
                <a:ea typeface="Calibri" panose="020F0502020204030204" pitchFamily="34" charset="0"/>
                <a:cs typeface="Aharoni" panose="02010803020104030203" pitchFamily="2" charset="-79"/>
              </a:rPr>
              <a:t>SHORT SUPPLY OF </a:t>
            </a:r>
            <a:r>
              <a:rPr lang="en-GB" sz="1200" dirty="0">
                <a:latin typeface="Aharoni" panose="02010803020104030203" pitchFamily="2" charset="-79"/>
                <a:ea typeface="Calibri" panose="020F0502020204030204" pitchFamily="34" charset="0"/>
                <a:cs typeface="Aharoni" panose="02010803020104030203" pitchFamily="2" charset="-79"/>
              </a:rPr>
              <a:t>MEDICAL</a:t>
            </a:r>
            <a:r>
              <a:rPr lang="en-GB" sz="1200" dirty="0">
                <a:solidFill>
                  <a:schemeClr val="tx1"/>
                </a:solidFill>
                <a:latin typeface="Aharoni" panose="02010803020104030203" pitchFamily="2" charset="-79"/>
                <a:cs typeface="Aharoni" panose="02010803020104030203" pitchFamily="2" charset="-79"/>
              </a:rPr>
              <a:t> </a:t>
            </a:r>
            <a:r>
              <a:rPr lang="en-GB" sz="1200" dirty="0">
                <a:latin typeface="Aharoni" panose="02010803020104030203" pitchFamily="2" charset="-79"/>
                <a:ea typeface="Calibri" panose="020F0502020204030204" pitchFamily="34" charset="0"/>
                <a:cs typeface="Aharoni" panose="02010803020104030203" pitchFamily="2" charset="-79"/>
              </a:rPr>
              <a:t>STAFF</a:t>
            </a:r>
            <a:endParaRPr lang="en-IN" sz="1200" dirty="0">
              <a:latin typeface="Aharoni" panose="02010803020104030203" pitchFamily="2" charset="-79"/>
              <a:ea typeface="Calibri" panose="020F0502020204030204" pitchFamily="34" charset="0"/>
              <a:cs typeface="Aharoni" panose="02010803020104030203" pitchFamily="2" charset="-79"/>
            </a:endParaRPr>
          </a:p>
        </p:txBody>
      </p:sp>
      <p:sp>
        <p:nvSpPr>
          <p:cNvPr id="26" name="TextBox 25">
            <a:extLst>
              <a:ext uri="{FF2B5EF4-FFF2-40B4-BE49-F238E27FC236}">
                <a16:creationId xmlns:a16="http://schemas.microsoft.com/office/drawing/2014/main" id="{FE428B6E-F018-9943-45CB-492A6D85DB5D}"/>
              </a:ext>
            </a:extLst>
          </p:cNvPr>
          <p:cNvSpPr txBox="1"/>
          <p:nvPr/>
        </p:nvSpPr>
        <p:spPr>
          <a:xfrm>
            <a:off x="2930820" y="5729738"/>
            <a:ext cx="3395260" cy="276999"/>
          </a:xfrm>
          <a:prstGeom prst="rect">
            <a:avLst/>
          </a:prstGeom>
          <a:noFill/>
        </p:spPr>
        <p:txBody>
          <a:bodyPr wrap="square">
            <a:spAutoFit/>
          </a:bodyPr>
          <a:lstStyle/>
          <a:p>
            <a:r>
              <a:rPr lang="en-GB" sz="1200" dirty="0">
                <a:solidFill>
                  <a:schemeClr val="tx1"/>
                </a:solidFill>
                <a:latin typeface="Aharoni" panose="02010803020104030203" pitchFamily="2" charset="-79"/>
                <a:cs typeface="Aharoni" panose="02010803020104030203" pitchFamily="2" charset="-79"/>
              </a:rPr>
              <a:t>TIMELY </a:t>
            </a:r>
            <a:r>
              <a:rPr lang="en-GB" sz="1200" dirty="0">
                <a:latin typeface="Aharoni" panose="02010803020104030203" pitchFamily="2" charset="-79"/>
                <a:cs typeface="Aharoni" panose="02010803020104030203" pitchFamily="2" charset="-79"/>
              </a:rPr>
              <a:t>AND</a:t>
            </a:r>
            <a:r>
              <a:rPr lang="en-GB" sz="1200" dirty="0">
                <a:solidFill>
                  <a:schemeClr val="tx1"/>
                </a:solidFill>
                <a:latin typeface="Aharoni" panose="02010803020104030203" pitchFamily="2" charset="-79"/>
                <a:cs typeface="Aharoni" panose="02010803020104030203" pitchFamily="2" charset="-79"/>
              </a:rPr>
              <a:t> </a:t>
            </a:r>
            <a:r>
              <a:rPr lang="en-GB" sz="1200" dirty="0">
                <a:latin typeface="Aharoni" panose="02010803020104030203" pitchFamily="2" charset="-79"/>
                <a:ea typeface="Calibri" panose="020F0502020204030204" pitchFamily="34" charset="0"/>
                <a:cs typeface="Aharoni" panose="02010803020104030203" pitchFamily="2" charset="-79"/>
              </a:rPr>
              <a:t>EXACT</a:t>
            </a:r>
            <a:r>
              <a:rPr lang="en-GB" sz="1200" dirty="0">
                <a:solidFill>
                  <a:schemeClr val="tx1"/>
                </a:solidFill>
                <a:latin typeface="Aharoni" panose="02010803020104030203" pitchFamily="2" charset="-79"/>
                <a:cs typeface="Aharoni" panose="02010803020104030203" pitchFamily="2" charset="-79"/>
              </a:rPr>
              <a:t> DETECTION OF TUMOR</a:t>
            </a:r>
            <a:endParaRPr lang="en-IN" sz="1200" dirty="0">
              <a:latin typeface="Aharoni" panose="02010803020104030203" pitchFamily="2" charset="-79"/>
              <a:cs typeface="Aharoni" panose="02010803020104030203" pitchFamily="2" charset="-79"/>
            </a:endParaRPr>
          </a:p>
        </p:txBody>
      </p:sp>
      <p:sp>
        <p:nvSpPr>
          <p:cNvPr id="28" name="TextBox 27">
            <a:extLst>
              <a:ext uri="{FF2B5EF4-FFF2-40B4-BE49-F238E27FC236}">
                <a16:creationId xmlns:a16="http://schemas.microsoft.com/office/drawing/2014/main" id="{AF605022-16D4-D2C5-27DD-52B57E6F22CF}"/>
              </a:ext>
            </a:extLst>
          </p:cNvPr>
          <p:cNvSpPr txBox="1"/>
          <p:nvPr/>
        </p:nvSpPr>
        <p:spPr>
          <a:xfrm>
            <a:off x="6419385" y="3681434"/>
            <a:ext cx="2898313" cy="553998"/>
          </a:xfrm>
          <a:prstGeom prst="rect">
            <a:avLst/>
          </a:prstGeom>
          <a:noFill/>
        </p:spPr>
        <p:txBody>
          <a:bodyPr wrap="square">
            <a:spAutoFit/>
          </a:bodyPr>
          <a:lstStyle/>
          <a:p>
            <a:r>
              <a:rPr lang="en-GB" sz="1200" dirty="0">
                <a:solidFill>
                  <a:schemeClr val="tx1"/>
                </a:solidFill>
                <a:latin typeface="Aharoni" panose="02010803020104030203" pitchFamily="2" charset="-79"/>
                <a:cs typeface="Aharoni" panose="02010803020104030203" pitchFamily="2" charset="-79"/>
              </a:rPr>
              <a:t>COST </a:t>
            </a:r>
            <a:r>
              <a:rPr lang="en-GB" sz="1200" dirty="0">
                <a:latin typeface="Aharoni" panose="02010803020104030203" pitchFamily="2" charset="-79"/>
                <a:cs typeface="Aharoni" panose="02010803020104030203" pitchFamily="2" charset="-79"/>
              </a:rPr>
              <a:t>OF</a:t>
            </a:r>
            <a:r>
              <a:rPr lang="en-GB" sz="1200" dirty="0">
                <a:solidFill>
                  <a:schemeClr val="tx1"/>
                </a:solidFill>
                <a:latin typeface="Aharoni" panose="02010803020104030203" pitchFamily="2" charset="-79"/>
                <a:cs typeface="Aharoni" panose="02010803020104030203" pitchFamily="2" charset="-79"/>
              </a:rPr>
              <a:t> NEUROLOGIST </a:t>
            </a:r>
            <a:br>
              <a:rPr lang="en-GB" sz="1800" dirty="0">
                <a:solidFill>
                  <a:schemeClr val="tx1"/>
                </a:solidFill>
              </a:rPr>
            </a:br>
            <a:endParaRPr lang="en-IN" dirty="0"/>
          </a:p>
        </p:txBody>
      </p:sp>
      <p:sp>
        <p:nvSpPr>
          <p:cNvPr id="30" name="TextBox 29">
            <a:extLst>
              <a:ext uri="{FF2B5EF4-FFF2-40B4-BE49-F238E27FC236}">
                <a16:creationId xmlns:a16="http://schemas.microsoft.com/office/drawing/2014/main" id="{6A68500D-6C1A-9872-28DF-D2B7FE5BA769}"/>
              </a:ext>
            </a:extLst>
          </p:cNvPr>
          <p:cNvSpPr txBox="1"/>
          <p:nvPr/>
        </p:nvSpPr>
        <p:spPr>
          <a:xfrm>
            <a:off x="8985959" y="5729737"/>
            <a:ext cx="3635248" cy="276999"/>
          </a:xfrm>
          <a:prstGeom prst="rect">
            <a:avLst/>
          </a:prstGeom>
          <a:noFill/>
        </p:spPr>
        <p:txBody>
          <a:bodyPr wrap="square">
            <a:spAutoFit/>
          </a:bodyPr>
          <a:lstStyle/>
          <a:p>
            <a:r>
              <a:rPr lang="en-GB" sz="1200" dirty="0">
                <a:solidFill>
                  <a:schemeClr val="tx1"/>
                </a:solidFill>
                <a:latin typeface="Aharoni" panose="02010803020104030203" pitchFamily="2" charset="-79"/>
                <a:cs typeface="Aharoni" panose="02010803020104030203" pitchFamily="2" charset="-79"/>
              </a:rPr>
              <a:t>LARGE VOLUME OF DETECTIONS</a:t>
            </a:r>
            <a:endParaRPr lang="en-IN" sz="1200" dirty="0">
              <a:latin typeface="Aharoni" panose="02010803020104030203" pitchFamily="2" charset="-79"/>
              <a:cs typeface="Aharoni" panose="02010803020104030203" pitchFamily="2" charset="-79"/>
            </a:endParaRPr>
          </a:p>
        </p:txBody>
      </p:sp>
      <p:sp>
        <p:nvSpPr>
          <p:cNvPr id="2" name="Rectangle 1">
            <a:extLst>
              <a:ext uri="{FF2B5EF4-FFF2-40B4-BE49-F238E27FC236}">
                <a16:creationId xmlns:a16="http://schemas.microsoft.com/office/drawing/2014/main" id="{D27385B1-017B-D627-934E-FF5875B9ABF2}"/>
              </a:ext>
            </a:extLst>
          </p:cNvPr>
          <p:cNvSpPr/>
          <p:nvPr/>
        </p:nvSpPr>
        <p:spPr>
          <a:xfrm>
            <a:off x="4839770" y="258488"/>
            <a:ext cx="1915910"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Issues</a:t>
            </a:r>
            <a:endParaRPr lang="en-US" sz="5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61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517934-F915-6D6F-0E9F-17467105E552}"/>
              </a:ext>
            </a:extLst>
          </p:cNvPr>
          <p:cNvSpPr/>
          <p:nvPr/>
        </p:nvSpPr>
        <p:spPr>
          <a:xfrm>
            <a:off x="3344081" y="880678"/>
            <a:ext cx="5765104"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Problem Statement</a:t>
            </a:r>
          </a:p>
        </p:txBody>
      </p:sp>
      <p:sp>
        <p:nvSpPr>
          <p:cNvPr id="8" name="Rectangle 7">
            <a:extLst>
              <a:ext uri="{FF2B5EF4-FFF2-40B4-BE49-F238E27FC236}">
                <a16:creationId xmlns:a16="http://schemas.microsoft.com/office/drawing/2014/main" id="{97B2C4DA-9D67-BFAB-7CD7-61DFDDDC24C6}"/>
              </a:ext>
            </a:extLst>
          </p:cNvPr>
          <p:cNvSpPr/>
          <p:nvPr/>
        </p:nvSpPr>
        <p:spPr>
          <a:xfrm>
            <a:off x="429223" y="2716106"/>
            <a:ext cx="11333552" cy="461665"/>
          </a:xfrm>
          <a:prstGeom prst="rect">
            <a:avLst/>
          </a:prstGeom>
          <a:noFill/>
        </p:spPr>
        <p:txBody>
          <a:bodyPr wrap="none" lIns="91440" tIns="45720" rIns="91440" bIns="45720">
            <a:spAutoFit/>
          </a:bodyPr>
          <a:lstStyle/>
          <a:p>
            <a:pPr marL="174625" indent="-174625" algn="ctr">
              <a:buFont typeface="Arial" panose="020B0604020202020204" pitchFamily="34" charset="0"/>
              <a:buChar char="•"/>
              <a:tabLst>
                <a:tab pos="174625" algn="l"/>
              </a:tabLst>
            </a:pPr>
            <a:r>
              <a:rPr lang="en-IN" sz="2400" b="1" kern="100" cap="none" spc="0" dirty="0">
                <a:ln w="0"/>
                <a:solidFill>
                  <a:schemeClr val="tx1"/>
                </a:solidFill>
                <a:latin typeface="Times New Roman" panose="02020603050405020304" pitchFamily="18" charset="0"/>
                <a:ea typeface="Calibri" panose="020F0502020204030204" pitchFamily="34" charset="0"/>
                <a:cs typeface="Times New Roman" panose="02020603050405020304" pitchFamily="18" charset="0"/>
              </a:rPr>
              <a:t>    By utilizing machine learning models to analyze large volumes of medical images</a:t>
            </a:r>
            <a:r>
              <a:rPr lang="en-IN" sz="2400" b="1" kern="100" cap="none" spc="0" dirty="0">
                <a:ln w="0"/>
                <a:solidFill>
                  <a:schemeClr val="tx1"/>
                </a:solidFill>
                <a:ea typeface="Calibri" panose="020F0502020204030204" pitchFamily="34" charset="0"/>
                <a:cs typeface="Times New Roman" panose="02020603050405020304" pitchFamily="18" charset="0"/>
              </a:rPr>
              <a:t>,</a:t>
            </a:r>
            <a:endParaRPr lang="en-CA" sz="2400" b="1" cap="none" spc="0" dirty="0">
              <a:ln w="0"/>
              <a:solidFill>
                <a:schemeClr val="tx1"/>
              </a:solidFill>
            </a:endParaRPr>
          </a:p>
        </p:txBody>
      </p:sp>
      <p:sp>
        <p:nvSpPr>
          <p:cNvPr id="9" name="Rectangle 8">
            <a:extLst>
              <a:ext uri="{FF2B5EF4-FFF2-40B4-BE49-F238E27FC236}">
                <a16:creationId xmlns:a16="http://schemas.microsoft.com/office/drawing/2014/main" id="{823829A9-B8C7-6117-3F04-230C4E1D5E3C}"/>
              </a:ext>
            </a:extLst>
          </p:cNvPr>
          <p:cNvSpPr/>
          <p:nvPr/>
        </p:nvSpPr>
        <p:spPr>
          <a:xfrm>
            <a:off x="959904" y="3104714"/>
            <a:ext cx="10272191" cy="830997"/>
          </a:xfrm>
          <a:prstGeom prst="rect">
            <a:avLst/>
          </a:prstGeom>
          <a:noFill/>
        </p:spPr>
        <p:txBody>
          <a:bodyPr wrap="square" lIns="91440" tIns="45720" rIns="91440" bIns="45720">
            <a:spAutoFit/>
          </a:bodyPr>
          <a:lstStyle/>
          <a:p>
            <a:r>
              <a:rPr lang="en-IN" sz="2400" b="1" kern="100" dirty="0">
                <a:ln w="0"/>
                <a:latin typeface="Times New Roman" panose="02020603050405020304" pitchFamily="18" charset="0"/>
                <a:ea typeface="Calibri" panose="020F0502020204030204" pitchFamily="34" charset="0"/>
                <a:cs typeface="Times New Roman" panose="02020603050405020304" pitchFamily="18" charset="0"/>
              </a:rPr>
              <a:t>medical professionals can detect brain tumours accurately, reducing the risk of misdiagnosis and improving patient outcomes.</a:t>
            </a:r>
            <a:endParaRPr lang="en-CA" sz="2400" b="1" kern="100" dirty="0">
              <a:ln w="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5269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E79EB0-7346-1645-C828-76A679CC4ED5}"/>
              </a:ext>
            </a:extLst>
          </p:cNvPr>
          <p:cNvPicPr>
            <a:picLocks noGrp="1" noChangeAspect="1"/>
          </p:cNvPicPr>
          <p:nvPr>
            <p:ph idx="1"/>
          </p:nvPr>
        </p:nvPicPr>
        <p:blipFill>
          <a:blip r:embed="rId2"/>
          <a:stretch>
            <a:fillRect/>
          </a:stretch>
        </p:blipFill>
        <p:spPr>
          <a:xfrm>
            <a:off x="547662" y="2845284"/>
            <a:ext cx="3453326" cy="2457590"/>
          </a:xfrm>
        </p:spPr>
      </p:pic>
      <p:pic>
        <p:nvPicPr>
          <p:cNvPr id="7" name="Picture 6">
            <a:extLst>
              <a:ext uri="{FF2B5EF4-FFF2-40B4-BE49-F238E27FC236}">
                <a16:creationId xmlns:a16="http://schemas.microsoft.com/office/drawing/2014/main" id="{06E0D242-DA73-D4D8-F631-13E4B4E419A0}"/>
              </a:ext>
            </a:extLst>
          </p:cNvPr>
          <p:cNvPicPr>
            <a:picLocks noChangeAspect="1"/>
          </p:cNvPicPr>
          <p:nvPr/>
        </p:nvPicPr>
        <p:blipFill>
          <a:blip r:embed="rId3"/>
          <a:stretch>
            <a:fillRect/>
          </a:stretch>
        </p:blipFill>
        <p:spPr>
          <a:xfrm>
            <a:off x="4636545" y="2845284"/>
            <a:ext cx="3138421" cy="2457591"/>
          </a:xfrm>
          <a:prstGeom prst="rect">
            <a:avLst/>
          </a:prstGeom>
        </p:spPr>
      </p:pic>
      <p:pic>
        <p:nvPicPr>
          <p:cNvPr id="9" name="Picture 8">
            <a:extLst>
              <a:ext uri="{FF2B5EF4-FFF2-40B4-BE49-F238E27FC236}">
                <a16:creationId xmlns:a16="http://schemas.microsoft.com/office/drawing/2014/main" id="{7424626E-0079-0AFB-0ABC-6EE0B1ED83EF}"/>
              </a:ext>
            </a:extLst>
          </p:cNvPr>
          <p:cNvPicPr>
            <a:picLocks noChangeAspect="1"/>
          </p:cNvPicPr>
          <p:nvPr/>
        </p:nvPicPr>
        <p:blipFill>
          <a:blip r:embed="rId4"/>
          <a:stretch>
            <a:fillRect/>
          </a:stretch>
        </p:blipFill>
        <p:spPr>
          <a:xfrm>
            <a:off x="8432840" y="2845284"/>
            <a:ext cx="3429731" cy="2451361"/>
          </a:xfrm>
          <a:prstGeom prst="rect">
            <a:avLst/>
          </a:prstGeom>
        </p:spPr>
      </p:pic>
      <p:sp>
        <p:nvSpPr>
          <p:cNvPr id="10" name="TextBox 9">
            <a:extLst>
              <a:ext uri="{FF2B5EF4-FFF2-40B4-BE49-F238E27FC236}">
                <a16:creationId xmlns:a16="http://schemas.microsoft.com/office/drawing/2014/main" id="{201A0C51-F5E5-9437-D050-4A609CED62C6}"/>
              </a:ext>
            </a:extLst>
          </p:cNvPr>
          <p:cNvSpPr txBox="1"/>
          <p:nvPr/>
        </p:nvSpPr>
        <p:spPr>
          <a:xfrm>
            <a:off x="1403522" y="2260509"/>
            <a:ext cx="1527598" cy="584775"/>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Patients</a:t>
            </a:r>
          </a:p>
        </p:txBody>
      </p:sp>
      <p:sp>
        <p:nvSpPr>
          <p:cNvPr id="11" name="TextBox 10">
            <a:extLst>
              <a:ext uri="{FF2B5EF4-FFF2-40B4-BE49-F238E27FC236}">
                <a16:creationId xmlns:a16="http://schemas.microsoft.com/office/drawing/2014/main" id="{CD873495-C290-260C-2100-09CE861D221B}"/>
              </a:ext>
            </a:extLst>
          </p:cNvPr>
          <p:cNvSpPr txBox="1"/>
          <p:nvPr/>
        </p:nvSpPr>
        <p:spPr>
          <a:xfrm>
            <a:off x="9148066" y="2231473"/>
            <a:ext cx="2286203" cy="584775"/>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Government</a:t>
            </a:r>
          </a:p>
        </p:txBody>
      </p:sp>
      <p:sp>
        <p:nvSpPr>
          <p:cNvPr id="12" name="TextBox 11">
            <a:extLst>
              <a:ext uri="{FF2B5EF4-FFF2-40B4-BE49-F238E27FC236}">
                <a16:creationId xmlns:a16="http://schemas.microsoft.com/office/drawing/2014/main" id="{9CA6879E-3E2C-A994-CFE0-FEFDBA41012A}"/>
              </a:ext>
            </a:extLst>
          </p:cNvPr>
          <p:cNvSpPr txBox="1"/>
          <p:nvPr/>
        </p:nvSpPr>
        <p:spPr>
          <a:xfrm>
            <a:off x="4403062" y="2231472"/>
            <a:ext cx="3822970"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Medical community</a:t>
            </a:r>
          </a:p>
        </p:txBody>
      </p:sp>
      <p:sp>
        <p:nvSpPr>
          <p:cNvPr id="8" name="Rectangle 7">
            <a:extLst>
              <a:ext uri="{FF2B5EF4-FFF2-40B4-BE49-F238E27FC236}">
                <a16:creationId xmlns:a16="http://schemas.microsoft.com/office/drawing/2014/main" id="{9A34C6AD-1DC6-6F1D-FC08-FDCC357F948A}"/>
              </a:ext>
            </a:extLst>
          </p:cNvPr>
          <p:cNvSpPr/>
          <p:nvPr/>
        </p:nvSpPr>
        <p:spPr>
          <a:xfrm>
            <a:off x="3178131" y="432282"/>
            <a:ext cx="6055247" cy="923330"/>
          </a:xfrm>
          <a:prstGeom prst="rect">
            <a:avLst/>
          </a:prstGeom>
          <a:noFill/>
        </p:spPr>
        <p:txBody>
          <a:bodyPr wrap="none" lIns="91440" tIns="45720" rIns="91440" bIns="45720">
            <a:spAutoFit/>
          </a:bodyPr>
          <a:lstStyle/>
          <a:p>
            <a:pPr algn="ctr"/>
            <a:r>
              <a:rPr lang="en-IN" sz="5400" b="1" dirty="0">
                <a:effectLst>
                  <a:outerShdw blurRad="38100" dist="38100" dir="2700000" algn="tl">
                    <a:srgbClr val="000000">
                      <a:alpha val="43137"/>
                    </a:srgbClr>
                  </a:outerShdw>
                </a:effectLst>
              </a:rPr>
              <a:t>Stakeholder analysis</a:t>
            </a:r>
            <a:endParaRPr lang="en-US" sz="5400" b="1" cap="none" spc="0" dirty="0">
              <a:ln w="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404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6">
            <a:extLst>
              <a:ext uri="{FF2B5EF4-FFF2-40B4-BE49-F238E27FC236}">
                <a16:creationId xmlns:a16="http://schemas.microsoft.com/office/drawing/2014/main" id="{711DBF9D-BFEC-45B8-04F9-023D0DDA27AA}"/>
              </a:ext>
            </a:extLst>
          </p:cNvPr>
          <p:cNvGraphicFramePr>
            <a:graphicFrameLocks noGrp="1"/>
          </p:cNvGraphicFramePr>
          <p:nvPr>
            <p:ph idx="1"/>
            <p:extLst>
              <p:ext uri="{D42A27DB-BD31-4B8C-83A1-F6EECF244321}">
                <p14:modId xmlns:p14="http://schemas.microsoft.com/office/powerpoint/2010/main" val="1968045973"/>
              </p:ext>
            </p:extLst>
          </p:nvPr>
        </p:nvGraphicFramePr>
        <p:xfrm rot="10800000" flipV="1">
          <a:off x="2360645" y="3912833"/>
          <a:ext cx="7483152" cy="2375996"/>
        </p:xfrm>
        <a:graphic>
          <a:graphicData uri="http://schemas.openxmlformats.org/drawingml/2006/table">
            <a:tbl>
              <a:tblPr firstRow="1" bandRow="1">
                <a:tableStyleId>{5C22544A-7EE6-4342-B048-85BDC9FD1C3A}</a:tableStyleId>
              </a:tblPr>
              <a:tblGrid>
                <a:gridCol w="3741576">
                  <a:extLst>
                    <a:ext uri="{9D8B030D-6E8A-4147-A177-3AD203B41FA5}">
                      <a16:colId xmlns:a16="http://schemas.microsoft.com/office/drawing/2014/main" val="3484918022"/>
                    </a:ext>
                  </a:extLst>
                </a:gridCol>
                <a:gridCol w="3741576">
                  <a:extLst>
                    <a:ext uri="{9D8B030D-6E8A-4147-A177-3AD203B41FA5}">
                      <a16:colId xmlns:a16="http://schemas.microsoft.com/office/drawing/2014/main" val="3237978434"/>
                    </a:ext>
                  </a:extLst>
                </a:gridCol>
              </a:tblGrid>
              <a:tr h="428040">
                <a:tc>
                  <a:txBody>
                    <a:bodyPr/>
                    <a:lstStyle/>
                    <a:p>
                      <a:r>
                        <a:rPr lang="en-CA" sz="2000" b="1" dirty="0">
                          <a:effectLst>
                            <a:outerShdw blurRad="38100" dist="38100" dir="2700000" algn="tl">
                              <a:srgbClr val="000000">
                                <a:alpha val="43137"/>
                              </a:srgbClr>
                            </a:outerShdw>
                          </a:effectLst>
                        </a:rPr>
                        <a:t>              Class</a:t>
                      </a:r>
                    </a:p>
                  </a:txBody>
                  <a:tcPr/>
                </a:tc>
                <a:tc>
                  <a:txBody>
                    <a:bodyPr/>
                    <a:lstStyle/>
                    <a:p>
                      <a:pPr algn="ctr"/>
                      <a:r>
                        <a:rPr lang="en-CA" sz="2000" b="1" dirty="0">
                          <a:effectLst>
                            <a:outerShdw blurRad="38100" dist="38100" dir="2700000" algn="tl">
                              <a:srgbClr val="000000">
                                <a:alpha val="43137"/>
                              </a:srgbClr>
                            </a:outerShdw>
                          </a:effectLst>
                        </a:rPr>
                        <a:t>Number of Images</a:t>
                      </a:r>
                    </a:p>
                  </a:txBody>
                  <a:tcPr/>
                </a:tc>
                <a:extLst>
                  <a:ext uri="{0D108BD9-81ED-4DB2-BD59-A6C34878D82A}">
                    <a16:rowId xmlns:a16="http://schemas.microsoft.com/office/drawing/2014/main" val="40234696"/>
                  </a:ext>
                </a:extLst>
              </a:tr>
              <a:tr h="4869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b="1" dirty="0">
                          <a:effectLst>
                            <a:outerShdw blurRad="38100" dist="38100" dir="2700000" algn="tl">
                              <a:srgbClr val="000000">
                                <a:alpha val="43137"/>
                              </a:srgbClr>
                            </a:outerShdw>
                          </a:effectLst>
                        </a:rPr>
                        <a:t>Meningioma</a:t>
                      </a:r>
                    </a:p>
                  </a:txBody>
                  <a:tcPr/>
                </a:tc>
                <a:tc>
                  <a:txBody>
                    <a:bodyPr/>
                    <a:lstStyle/>
                    <a:p>
                      <a:pPr algn="ctr"/>
                      <a:r>
                        <a:rPr lang="en-CA" sz="2000" b="1" dirty="0">
                          <a:effectLst>
                            <a:outerShdw blurRad="38100" dist="38100" dir="2700000" algn="tl">
                              <a:srgbClr val="000000">
                                <a:alpha val="43137"/>
                              </a:srgbClr>
                            </a:outerShdw>
                          </a:effectLst>
                        </a:rPr>
                        <a:t>937</a:t>
                      </a:r>
                    </a:p>
                  </a:txBody>
                  <a:tcPr/>
                </a:tc>
                <a:extLst>
                  <a:ext uri="{0D108BD9-81ED-4DB2-BD59-A6C34878D82A}">
                    <a16:rowId xmlns:a16="http://schemas.microsoft.com/office/drawing/2014/main" val="1760264414"/>
                  </a:ext>
                </a:extLst>
              </a:tr>
              <a:tr h="486989">
                <a:tc>
                  <a:txBody>
                    <a:bodyPr/>
                    <a:lstStyle/>
                    <a:p>
                      <a:pPr algn="ctr"/>
                      <a:r>
                        <a:rPr lang="en-CA" sz="2000" b="1" dirty="0">
                          <a:effectLst>
                            <a:outerShdw blurRad="38100" dist="38100" dir="2700000" algn="tl">
                              <a:srgbClr val="000000">
                                <a:alpha val="43137"/>
                              </a:srgbClr>
                            </a:outerShdw>
                          </a:effectLst>
                        </a:rPr>
                        <a:t>Glioma</a:t>
                      </a:r>
                    </a:p>
                  </a:txBody>
                  <a:tcPr/>
                </a:tc>
                <a:tc>
                  <a:txBody>
                    <a:bodyPr/>
                    <a:lstStyle/>
                    <a:p>
                      <a:pPr algn="ctr"/>
                      <a:r>
                        <a:rPr lang="en-CA" sz="2000" b="1" dirty="0">
                          <a:effectLst>
                            <a:outerShdw blurRad="38100" dist="38100" dir="2700000" algn="tl">
                              <a:srgbClr val="000000">
                                <a:alpha val="43137"/>
                              </a:srgbClr>
                            </a:outerShdw>
                          </a:effectLst>
                        </a:rPr>
                        <a:t>926</a:t>
                      </a:r>
                    </a:p>
                  </a:txBody>
                  <a:tcPr/>
                </a:tc>
                <a:extLst>
                  <a:ext uri="{0D108BD9-81ED-4DB2-BD59-A6C34878D82A}">
                    <a16:rowId xmlns:a16="http://schemas.microsoft.com/office/drawing/2014/main" val="1884510514"/>
                  </a:ext>
                </a:extLst>
              </a:tr>
              <a:tr h="486989">
                <a:tc>
                  <a:txBody>
                    <a:bodyPr/>
                    <a:lstStyle/>
                    <a:p>
                      <a:pPr algn="ctr"/>
                      <a:r>
                        <a:rPr lang="en-CA" sz="2000" b="1" dirty="0">
                          <a:effectLst>
                            <a:outerShdw blurRad="38100" dist="38100" dir="2700000" algn="tl">
                              <a:srgbClr val="000000">
                                <a:alpha val="43137"/>
                              </a:srgbClr>
                            </a:outerShdw>
                          </a:effectLst>
                        </a:rPr>
                        <a:t>Pituitary</a:t>
                      </a:r>
                    </a:p>
                  </a:txBody>
                  <a:tcPr/>
                </a:tc>
                <a:tc>
                  <a:txBody>
                    <a:bodyPr/>
                    <a:lstStyle/>
                    <a:p>
                      <a:pPr algn="ctr"/>
                      <a:r>
                        <a:rPr lang="en-CA" sz="2000" b="1" dirty="0">
                          <a:effectLst>
                            <a:outerShdw blurRad="38100" dist="38100" dir="2700000" algn="tl">
                              <a:srgbClr val="000000">
                                <a:alpha val="43137"/>
                              </a:srgbClr>
                            </a:outerShdw>
                          </a:effectLst>
                        </a:rPr>
                        <a:t>901</a:t>
                      </a:r>
                    </a:p>
                  </a:txBody>
                  <a:tcPr/>
                </a:tc>
                <a:extLst>
                  <a:ext uri="{0D108BD9-81ED-4DB2-BD59-A6C34878D82A}">
                    <a16:rowId xmlns:a16="http://schemas.microsoft.com/office/drawing/2014/main" val="3348974863"/>
                  </a:ext>
                </a:extLst>
              </a:tr>
              <a:tr h="486989">
                <a:tc>
                  <a:txBody>
                    <a:bodyPr/>
                    <a:lstStyle/>
                    <a:p>
                      <a:pPr algn="ctr"/>
                      <a:r>
                        <a:rPr lang="en-CA" sz="2000" b="1" dirty="0">
                          <a:effectLst>
                            <a:outerShdw blurRad="38100" dist="38100" dir="2700000" algn="tl">
                              <a:srgbClr val="000000">
                                <a:alpha val="43137"/>
                              </a:srgbClr>
                            </a:outerShdw>
                          </a:effectLst>
                        </a:rPr>
                        <a:t>No - Tumor</a:t>
                      </a:r>
                    </a:p>
                  </a:txBody>
                  <a:tcPr/>
                </a:tc>
                <a:tc>
                  <a:txBody>
                    <a:bodyPr/>
                    <a:lstStyle/>
                    <a:p>
                      <a:pPr algn="ctr"/>
                      <a:r>
                        <a:rPr lang="en-CA" sz="2000" b="1" dirty="0">
                          <a:effectLst>
                            <a:outerShdw blurRad="38100" dist="38100" dir="2700000" algn="tl">
                              <a:srgbClr val="000000">
                                <a:alpha val="43137"/>
                              </a:srgbClr>
                            </a:outerShdw>
                          </a:effectLst>
                        </a:rPr>
                        <a:t>500 </a:t>
                      </a:r>
                    </a:p>
                  </a:txBody>
                  <a:tcPr/>
                </a:tc>
                <a:extLst>
                  <a:ext uri="{0D108BD9-81ED-4DB2-BD59-A6C34878D82A}">
                    <a16:rowId xmlns:a16="http://schemas.microsoft.com/office/drawing/2014/main" val="565015057"/>
                  </a:ext>
                </a:extLst>
              </a:tr>
            </a:tbl>
          </a:graphicData>
        </a:graphic>
      </p:graphicFrame>
      <p:sp>
        <p:nvSpPr>
          <p:cNvPr id="6" name="Rectangle 5">
            <a:extLst>
              <a:ext uri="{FF2B5EF4-FFF2-40B4-BE49-F238E27FC236}">
                <a16:creationId xmlns:a16="http://schemas.microsoft.com/office/drawing/2014/main" id="{38A53D1C-8F32-9100-67CD-987A35476263}"/>
              </a:ext>
            </a:extLst>
          </p:cNvPr>
          <p:cNvSpPr/>
          <p:nvPr/>
        </p:nvSpPr>
        <p:spPr>
          <a:xfrm>
            <a:off x="3342715" y="264286"/>
            <a:ext cx="4977838"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Data Description</a:t>
            </a:r>
          </a:p>
        </p:txBody>
      </p:sp>
      <p:sp>
        <p:nvSpPr>
          <p:cNvPr id="5" name="Content Placeholder 3">
            <a:extLst>
              <a:ext uri="{FF2B5EF4-FFF2-40B4-BE49-F238E27FC236}">
                <a16:creationId xmlns:a16="http://schemas.microsoft.com/office/drawing/2014/main" id="{AFF2E804-0968-2CF8-424A-2162C4AD8A02}"/>
              </a:ext>
            </a:extLst>
          </p:cNvPr>
          <p:cNvSpPr txBox="1">
            <a:spLocks/>
          </p:cNvSpPr>
          <p:nvPr/>
        </p:nvSpPr>
        <p:spPr>
          <a:xfrm>
            <a:off x="603386" y="2000060"/>
            <a:ext cx="9697610" cy="1912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Aft>
                <a:spcPts val="600"/>
              </a:spcAft>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The dataset aims to classify brain tumors into </a:t>
            </a:r>
            <a:r>
              <a:rPr lang="en-US" sz="2400" b="1" kern="100" dirty="0">
                <a:latin typeface="Times New Roman" panose="02020603050405020304" pitchFamily="18" charset="0"/>
                <a:ea typeface="Calibri" panose="020F0502020204030204" pitchFamily="34" charset="0"/>
                <a:cs typeface="Times New Roman" panose="02020603050405020304" pitchFamily="18" charset="0"/>
              </a:rPr>
              <a:t>FOUR</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distinct categories: Glioma, Meningioma, Pituitary and No – Tumor.</a:t>
            </a:r>
          </a:p>
          <a:p>
            <a:pPr algn="just">
              <a:lnSpc>
                <a:spcPct val="100000"/>
              </a:lnSpc>
              <a:spcAft>
                <a:spcPts val="600"/>
              </a:spcAft>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The dataset contains a total of 3264 images, with each category having a different number of images. </a:t>
            </a: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0" indent="0" algn="just">
              <a:lnSpc>
                <a:spcPct val="100000"/>
              </a:lnSpc>
              <a:spcAft>
                <a:spcPts val="600"/>
              </a:spcAft>
              <a:buNone/>
            </a:pPr>
            <a:endParaRPr lang="en-US" sz="2400" kern="100" dirty="0">
              <a:ea typeface="Calibri" panose="020F0502020204030204" pitchFamily="34" charset="0"/>
              <a:cs typeface="Times New Roman" panose="02020603050405020304" pitchFamily="18" charset="0"/>
            </a:endParaRPr>
          </a:p>
          <a:p>
            <a:pPr marL="0" indent="0" algn="just">
              <a:lnSpc>
                <a:spcPct val="100000"/>
              </a:lnSpc>
              <a:spcAft>
                <a:spcPts val="600"/>
              </a:spcAft>
              <a:buNone/>
            </a:pPr>
            <a:endParaRPr lang="en-US" sz="2400" kern="100" dirty="0">
              <a:ea typeface="Calibri" panose="020F0502020204030204" pitchFamily="34" charset="0"/>
              <a:cs typeface="Times New Roman" panose="02020603050405020304" pitchFamily="18" charset="0"/>
            </a:endParaRPr>
          </a:p>
          <a:p>
            <a:pPr marL="0" indent="0" algn="just">
              <a:lnSpc>
                <a:spcPct val="100000"/>
              </a:lnSpc>
              <a:spcAft>
                <a:spcPts val="600"/>
              </a:spcAft>
              <a:buNone/>
            </a:pPr>
            <a:endParaRPr lang="en-US" sz="2400" kern="100" dirty="0">
              <a:ea typeface="Calibri" panose="020F0502020204030204" pitchFamily="34" charset="0"/>
              <a:cs typeface="Times New Roman" panose="02020603050405020304" pitchFamily="18" charset="0"/>
            </a:endParaRPr>
          </a:p>
          <a:p>
            <a:pPr marL="0" indent="0" algn="just">
              <a:lnSpc>
                <a:spcPct val="100000"/>
              </a:lnSpc>
              <a:spcAft>
                <a:spcPts val="600"/>
              </a:spcAft>
              <a:buNone/>
            </a:pPr>
            <a:endParaRPr lang="en-US" sz="2400" kern="100" dirty="0">
              <a:ea typeface="Calibri" panose="020F0502020204030204" pitchFamily="34" charset="0"/>
              <a:cs typeface="Times New Roman" panose="02020603050405020304" pitchFamily="18" charset="0"/>
            </a:endParaRPr>
          </a:p>
          <a:p>
            <a:pPr marL="0" indent="0" algn="just">
              <a:lnSpc>
                <a:spcPct val="100000"/>
              </a:lnSpc>
              <a:spcAft>
                <a:spcPts val="600"/>
              </a:spcAft>
              <a:buFont typeface="Arial" panose="020B0604020202020204" pitchFamily="34" charset="0"/>
              <a:buNone/>
            </a:pPr>
            <a:endParaRPr lang="en-US" sz="2400" kern="100" dirty="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FB7F0489-09C7-11B0-87DE-1E93275A7BCE}"/>
              </a:ext>
            </a:extLst>
          </p:cNvPr>
          <p:cNvSpPr/>
          <p:nvPr/>
        </p:nvSpPr>
        <p:spPr>
          <a:xfrm>
            <a:off x="4154284" y="4798051"/>
            <a:ext cx="529312" cy="907941"/>
          </a:xfrm>
          <a:prstGeom prst="rect">
            <a:avLst/>
          </a:prstGeom>
          <a:noFill/>
        </p:spPr>
        <p:txBody>
          <a:bodyPr wrap="none" lIns="91440" tIns="45720" rIns="91440" bIns="45720">
            <a:spAutoFit/>
          </a:bodyPr>
          <a:lstStyle/>
          <a:p>
            <a:pPr algn="just">
              <a:lnSpc>
                <a:spcPct val="100000"/>
              </a:lnSpc>
              <a:spcAft>
                <a:spcPts val="600"/>
              </a:spcAft>
            </a:pPr>
            <a:endParaRPr lang="en-US" sz="2400" kern="100" dirty="0">
              <a:ea typeface="Calibri" panose="020F0502020204030204" pitchFamily="34" charset="0"/>
              <a:cs typeface="Times New Roman" panose="02020603050405020304" pitchFamily="18" charset="0"/>
            </a:endParaRPr>
          </a:p>
          <a:p>
            <a:pPr algn="just">
              <a:lnSpc>
                <a:spcPct val="100000"/>
              </a:lnSpc>
              <a:spcAft>
                <a:spcPts val="600"/>
              </a:spcAft>
            </a:pPr>
            <a:r>
              <a:rPr lang="en-US" sz="2400" kern="100" dirty="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20377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7329-352D-EC59-7D90-7BA85E378CB8}"/>
              </a:ext>
            </a:extLst>
          </p:cNvPr>
          <p:cNvSpPr>
            <a:spLocks noGrp="1"/>
          </p:cNvSpPr>
          <p:nvPr>
            <p:ph type="title"/>
          </p:nvPr>
        </p:nvSpPr>
        <p:spPr>
          <a:xfrm>
            <a:off x="3016368" y="-48638"/>
            <a:ext cx="10308275" cy="1305210"/>
          </a:xfrm>
        </p:spPr>
        <p:txBody>
          <a:bodyPr>
            <a:normAutofit/>
          </a:bodyPr>
          <a:lstStyle/>
          <a:p>
            <a:r>
              <a:rPr lang="en-US" b="1" dirty="0">
                <a:effectLst>
                  <a:outerShdw blurRad="38100" dist="38100" dir="2700000" algn="tl">
                    <a:srgbClr val="000000">
                      <a:alpha val="43137"/>
                    </a:srgbClr>
                  </a:outerShdw>
                </a:effectLst>
                <a:latin typeface="+mn-lt"/>
              </a:rPr>
              <a:t>Exploratory Data Analysis</a:t>
            </a:r>
            <a:endParaRPr lang="en-CA" b="1" dirty="0">
              <a:effectLst>
                <a:outerShdw blurRad="38100" dist="38100" dir="2700000" algn="tl">
                  <a:srgbClr val="000000">
                    <a:alpha val="43137"/>
                  </a:srgbClr>
                </a:outerShdw>
              </a:effectLst>
              <a:latin typeface="+mn-lt"/>
            </a:endParaRPr>
          </a:p>
        </p:txBody>
      </p:sp>
      <p:pic>
        <p:nvPicPr>
          <p:cNvPr id="4" name="Picture 3" descr="Chart, bar chart&#10;&#10;Description automatically generated">
            <a:extLst>
              <a:ext uri="{FF2B5EF4-FFF2-40B4-BE49-F238E27FC236}">
                <a16:creationId xmlns:a16="http://schemas.microsoft.com/office/drawing/2014/main" id="{9235EF28-CD83-F0DE-0996-49C7097D8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05" y="1108958"/>
            <a:ext cx="10875524" cy="5622128"/>
          </a:xfrm>
          <a:prstGeom prst="rect">
            <a:avLst/>
          </a:prstGeom>
        </p:spPr>
      </p:pic>
    </p:spTree>
    <p:extLst>
      <p:ext uri="{BB962C8B-B14F-4D97-AF65-F5344CB8AC3E}">
        <p14:creationId xmlns:p14="http://schemas.microsoft.com/office/powerpoint/2010/main" val="283494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5661-95BA-9848-C291-8A12936BFCF9}"/>
              </a:ext>
            </a:extLst>
          </p:cNvPr>
          <p:cNvSpPr>
            <a:spLocks noGrp="1"/>
          </p:cNvSpPr>
          <p:nvPr>
            <p:ph type="title"/>
          </p:nvPr>
        </p:nvSpPr>
        <p:spPr>
          <a:xfrm>
            <a:off x="783007" y="58706"/>
            <a:ext cx="10909640" cy="615820"/>
          </a:xfrm>
        </p:spPr>
        <p:txBody>
          <a:bodyPr vert="horz" lIns="91440" tIns="45720" rIns="91440" bIns="45720" rtlCol="0" anchor="ctr">
            <a:noAutofit/>
          </a:bodyPr>
          <a:lstStyle/>
          <a:p>
            <a:pPr algn="ctr"/>
            <a:r>
              <a:rPr lang="en-US" sz="3200" b="1" dirty="0">
                <a:effectLst>
                  <a:outerShdw blurRad="38100" dist="38100" dir="2700000" algn="tl">
                    <a:srgbClr val="000000">
                      <a:alpha val="43137"/>
                    </a:srgbClr>
                  </a:outerShdw>
                </a:effectLst>
                <a:latin typeface="+mn-lt"/>
              </a:rPr>
              <a:t>Distribution of Image's height and width</a:t>
            </a:r>
          </a:p>
        </p:txBody>
      </p:sp>
      <p:sp>
        <p:nvSpPr>
          <p:cNvPr id="3" name="TextBox 2">
            <a:extLst>
              <a:ext uri="{FF2B5EF4-FFF2-40B4-BE49-F238E27FC236}">
                <a16:creationId xmlns:a16="http://schemas.microsoft.com/office/drawing/2014/main" id="{8FD407F0-45FA-1497-6E0F-5C68D6F4FB46}"/>
              </a:ext>
            </a:extLst>
          </p:cNvPr>
          <p:cNvSpPr txBox="1"/>
          <p:nvPr/>
        </p:nvSpPr>
        <p:spPr>
          <a:xfrm>
            <a:off x="783007" y="1083135"/>
            <a:ext cx="9972255" cy="461665"/>
          </a:xfrm>
          <a:prstGeom prst="rect">
            <a:avLst/>
          </a:prstGeom>
          <a:noFill/>
        </p:spPr>
        <p:txBody>
          <a:bodyPr wrap="square" rtlCol="0">
            <a:spAutoFit/>
          </a:bodyPr>
          <a:lstStyle/>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We resize the images with </a:t>
            </a:r>
            <a:r>
              <a:rPr lang="en-CA" sz="2400" b="1" kern="100" dirty="0">
                <a:latin typeface="Times New Roman" panose="02020603050405020304" pitchFamily="18" charset="0"/>
                <a:ea typeface="Calibri" panose="020F0502020204030204" pitchFamily="34" charset="0"/>
                <a:cs typeface="Times New Roman" panose="02020603050405020304" pitchFamily="18" charset="0"/>
              </a:rPr>
              <a:t>height</a:t>
            </a:r>
            <a:r>
              <a:rPr lang="en-CA" sz="2400" b="1" dirty="0">
                <a:latin typeface="Times New Roman" panose="02020603050405020304" pitchFamily="18" charset="0"/>
                <a:cs typeface="Times New Roman" panose="02020603050405020304" pitchFamily="18" charset="0"/>
              </a:rPr>
              <a:t> from 250 and width with 250. </a:t>
            </a:r>
          </a:p>
        </p:txBody>
      </p:sp>
      <p:pic>
        <p:nvPicPr>
          <p:cNvPr id="8" name="Content Placeholder 4" descr="Chart, scatter chart&#10;&#10;Description automatically generated">
            <a:extLst>
              <a:ext uri="{FF2B5EF4-FFF2-40B4-BE49-F238E27FC236}">
                <a16:creationId xmlns:a16="http://schemas.microsoft.com/office/drawing/2014/main" id="{9B04AC20-967A-A913-BFB1-23E33B635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1" y="1544800"/>
            <a:ext cx="11578116" cy="5313200"/>
          </a:xfrm>
          <a:prstGeom prst="rect">
            <a:avLst/>
          </a:prstGeom>
        </p:spPr>
      </p:pic>
    </p:spTree>
    <p:extLst>
      <p:ext uri="{BB962C8B-B14F-4D97-AF65-F5344CB8AC3E}">
        <p14:creationId xmlns:p14="http://schemas.microsoft.com/office/powerpoint/2010/main" val="31739946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1.3"/>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4534</TotalTime>
  <Words>717</Words>
  <Application>Microsoft Office PowerPoint</Application>
  <PresentationFormat>Widescreen</PresentationFormat>
  <Paragraphs>115</Paragraphs>
  <Slides>21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Aharoni</vt:lpstr>
      <vt:lpstr>Arial</vt:lpstr>
      <vt:lpstr>Calibri</vt:lpstr>
      <vt:lpstr>Calibri Light</vt:lpstr>
      <vt:lpstr>Sabon Next LT</vt:lpstr>
      <vt:lpstr>Times New Roman</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Distribution of Image's height and width</vt:lpstr>
      <vt:lpstr>Noise and Brisquescore</vt:lpstr>
      <vt:lpstr>Example of Noise</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Tumour Prediction</dc:title>
  <dc:creator>navjot kaur</dc:creator>
  <cp:lastModifiedBy>Sagarkumar Ashwinbhai Parmar</cp:lastModifiedBy>
  <cp:revision>59</cp:revision>
  <dcterms:created xsi:type="dcterms:W3CDTF">2023-04-19T06:06:44Z</dcterms:created>
  <dcterms:modified xsi:type="dcterms:W3CDTF">2023-05-11T19:43:08Z</dcterms:modified>
</cp:coreProperties>
</file>